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74" r:id="rId17"/>
    <p:sldId id="268" r:id="rId18"/>
    <p:sldId id="269" r:id="rId19"/>
    <p:sldId id="270" r:id="rId20"/>
    <p:sldId id="271" r:id="rId21"/>
    <p:sldId id="272" r:id="rId22"/>
  </p:sldIdLst>
  <p:sldSz cx="10287000" cy="12852400"/>
  <p:notesSz cx="6858000" cy="9144000"/>
  <p:embeddedFontLst>
    <p:embeddedFont>
      <p:font typeface="29LT Riwaya Informal" panose="020B0604020202020204" charset="-78"/>
      <p:regular r:id="rId23"/>
    </p:embeddedFont>
    <p:embeddedFont>
      <p:font typeface="Anton" pitchFamily="2" charset="0"/>
      <p:regular r:id="rId24"/>
    </p:embeddedFont>
    <p:embeddedFont>
      <p:font typeface="Archivo Black" panose="020B0604020202020204" charset="0"/>
      <p:regular r:id="rId25"/>
    </p:embeddedFont>
    <p:embeddedFont>
      <p:font typeface="Simonetta" panose="020B0604020202020204" charset="0"/>
      <p:regular r:id="rId26"/>
    </p:embeddedFont>
    <p:embeddedFont>
      <p:font typeface="Vintage Good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247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ément LAFITTE" userId="8d97fb91-9a32-4bab-a586-ddb6d255cecb" providerId="ADAL" clId="{840A9CC6-753A-4A54-91D1-1764280EA0A3}"/>
    <pc:docChg chg="modSld">
      <pc:chgData name="Clément LAFITTE" userId="8d97fb91-9a32-4bab-a586-ddb6d255cecb" providerId="ADAL" clId="{840A9CC6-753A-4A54-91D1-1764280EA0A3}" dt="2026-05-13T09:05:53.704" v="0" actId="14100"/>
      <pc:docMkLst>
        <pc:docMk/>
      </pc:docMkLst>
      <pc:sldChg chg="modSp mod">
        <pc:chgData name="Clément LAFITTE" userId="8d97fb91-9a32-4bab-a586-ddb6d255cecb" providerId="ADAL" clId="{840A9CC6-753A-4A54-91D1-1764280EA0A3}" dt="2026-05-13T09:05:53.704" v="0" actId="14100"/>
        <pc:sldMkLst>
          <pc:docMk/>
          <pc:sldMk cId="0" sldId="259"/>
        </pc:sldMkLst>
        <pc:spChg chg="mod">
          <ac:chgData name="Clément LAFITTE" userId="8d97fb91-9a32-4bab-a586-ddb6d255cecb" providerId="ADAL" clId="{840A9CC6-753A-4A54-91D1-1764280EA0A3}" dt="2026-05-13T09:05:53.704" v="0" actId="14100"/>
          <ac:spMkLst>
            <pc:docMk/>
            <pc:sldMk cId="0" sldId="259"/>
            <ac:spMk id="25" creationId="{00000000-0000-0000-0000-000000000000}"/>
          </ac:spMkLst>
        </pc:spChg>
      </pc:sldChg>
    </pc:docChg>
  </pc:docChgLst>
  <pc:docChgLst>
    <pc:chgData name="Laëtitia LOPEZ" userId="de9fe20b-1978-48b1-96b1-6c2782a24a48" providerId="ADAL" clId="{5352C0CE-F493-4382-AD47-3BD9E534AE07}"/>
    <pc:docChg chg="custSel addSld delSld modSld sldOrd">
      <pc:chgData name="Laëtitia LOPEZ" userId="de9fe20b-1978-48b1-96b1-6c2782a24a48" providerId="ADAL" clId="{5352C0CE-F493-4382-AD47-3BD9E534AE07}" dt="2026-05-19T13:09:46.428" v="22" actId="47"/>
      <pc:docMkLst>
        <pc:docMk/>
      </pc:docMkLst>
      <pc:sldChg chg="modSp mod">
        <pc:chgData name="Laëtitia LOPEZ" userId="de9fe20b-1978-48b1-96b1-6c2782a24a48" providerId="ADAL" clId="{5352C0CE-F493-4382-AD47-3BD9E534AE07}" dt="2026-05-05T14:06:12.229" v="0" actId="14100"/>
        <pc:sldMkLst>
          <pc:docMk/>
          <pc:sldMk cId="0" sldId="265"/>
        </pc:sldMkLst>
        <pc:spChg chg="mod">
          <ac:chgData name="Laëtitia LOPEZ" userId="de9fe20b-1978-48b1-96b1-6c2782a24a48" providerId="ADAL" clId="{5352C0CE-F493-4382-AD47-3BD9E534AE07}" dt="2026-05-05T14:06:12.229" v="0" actId="14100"/>
          <ac:spMkLst>
            <pc:docMk/>
            <pc:sldMk cId="0" sldId="265"/>
            <ac:spMk id="10" creationId="{00000000-0000-0000-0000-000000000000}"/>
          </ac:spMkLst>
        </pc:spChg>
      </pc:sldChg>
      <pc:sldChg chg="new del ord">
        <pc:chgData name="Laëtitia LOPEZ" userId="de9fe20b-1978-48b1-96b1-6c2782a24a48" providerId="ADAL" clId="{5352C0CE-F493-4382-AD47-3BD9E534AE07}" dt="2026-05-19T13:09:46.428" v="22" actId="47"/>
        <pc:sldMkLst>
          <pc:docMk/>
          <pc:sldMk cId="849601754" sldId="273"/>
        </pc:sldMkLst>
      </pc:sldChg>
      <pc:sldChg chg="addSp delSp modSp new mod ord">
        <pc:chgData name="Laëtitia LOPEZ" userId="de9fe20b-1978-48b1-96b1-6c2782a24a48" providerId="ADAL" clId="{5352C0CE-F493-4382-AD47-3BD9E534AE07}" dt="2026-05-15T08:24:32.899" v="21" actId="14100"/>
        <pc:sldMkLst>
          <pc:docMk/>
          <pc:sldMk cId="2437630874" sldId="274"/>
        </pc:sldMkLst>
        <pc:picChg chg="add mod">
          <ac:chgData name="Laëtitia LOPEZ" userId="de9fe20b-1978-48b1-96b1-6c2782a24a48" providerId="ADAL" clId="{5352C0CE-F493-4382-AD47-3BD9E534AE07}" dt="2026-05-15T08:24:32.899" v="21" actId="14100"/>
          <ac:picMkLst>
            <pc:docMk/>
            <pc:sldMk cId="2437630874" sldId="274"/>
            <ac:picMk id="3" creationId="{A26DB537-B7FA-F2D6-D23F-B08B8232F46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google.com/search?q=ehpad+cestas+seguin&amp;oq=ehpad+cestas+seguin&amp;gs_lcrp=EgZjaHJvbWUqCggAEAAY4wIYgAQyCggAEAAY4wIYgAQyEAgBEC4YrwEYxwEYgAQYjgUyCAgCEAAYFhgeMggIAxAAGBYYHjIGCAQQRRhBMgYIBRBFGEHSAQk1NDQ3ajBqMTWoAgiwAgHxBQt0BsJmmivL8QULdAbCZporyw&amp;sourceid=chrome&amp;ie=UTF-8"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elle.fr/Astro/Horoscope/Caractere/Capricorne" TargetMode="External"/><Relationship Id="rId2" Type="http://schemas.openxmlformats.org/officeDocument/2006/relationships/image" Target="../media/image70.sv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jpeg"/><Relationship Id="rId2"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sv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sv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2858750"/>
          </a:xfrm>
          <a:custGeom>
            <a:avLst/>
            <a:gdLst/>
            <a:ahLst/>
            <a:cxnLst/>
            <a:rect l="l" t="t" r="r" b="b"/>
            <a:pathLst>
              <a:path w="10287000" h="12858750">
                <a:moveTo>
                  <a:pt x="0" y="0"/>
                </a:moveTo>
                <a:lnTo>
                  <a:pt x="10287000" y="0"/>
                </a:lnTo>
                <a:lnTo>
                  <a:pt x="10287000" y="12858750"/>
                </a:lnTo>
                <a:lnTo>
                  <a:pt x="0" y="12858750"/>
                </a:lnTo>
                <a:lnTo>
                  <a:pt x="0" y="0"/>
                </a:lnTo>
                <a:close/>
              </a:path>
            </a:pathLst>
          </a:custGeom>
          <a:blipFill>
            <a:blip r:embed="rId2"/>
            <a:stretch>
              <a:fillRect r="-87617"/>
            </a:stretch>
          </a:blipFill>
        </p:spPr>
        <p:txBody>
          <a:bodyPr/>
          <a:lstStyle/>
          <a:p>
            <a:endParaRPr lang="fr-FR"/>
          </a:p>
        </p:txBody>
      </p:sp>
      <p:grpSp>
        <p:nvGrpSpPr>
          <p:cNvPr id="3" name="Group 3"/>
          <p:cNvGrpSpPr/>
          <p:nvPr/>
        </p:nvGrpSpPr>
        <p:grpSpPr>
          <a:xfrm>
            <a:off x="634864" y="10112084"/>
            <a:ext cx="2721076" cy="1457655"/>
            <a:chOff x="0" y="0"/>
            <a:chExt cx="6349873" cy="3401567"/>
          </a:xfrm>
        </p:grpSpPr>
        <p:sp>
          <p:nvSpPr>
            <p:cNvPr id="4" name="Freeform 4"/>
            <p:cNvSpPr/>
            <p:nvPr/>
          </p:nvSpPr>
          <p:spPr>
            <a:xfrm>
              <a:off x="80137" y="80137"/>
              <a:ext cx="6189599" cy="3241294"/>
            </a:xfrm>
            <a:custGeom>
              <a:avLst/>
              <a:gdLst/>
              <a:ahLst/>
              <a:cxnLst/>
              <a:rect l="l" t="t" r="r" b="b"/>
              <a:pathLst>
                <a:path w="6189599" h="3241294">
                  <a:moveTo>
                    <a:pt x="6189599" y="3241294"/>
                  </a:moveTo>
                  <a:lnTo>
                    <a:pt x="0" y="3241294"/>
                  </a:lnTo>
                  <a:lnTo>
                    <a:pt x="0" y="0"/>
                  </a:lnTo>
                  <a:lnTo>
                    <a:pt x="6189599" y="0"/>
                  </a:lnTo>
                  <a:lnTo>
                    <a:pt x="6189599" y="3241294"/>
                  </a:lnTo>
                  <a:close/>
                </a:path>
              </a:pathLst>
            </a:custGeom>
            <a:solidFill>
              <a:srgbClr val="F4C138">
                <a:alpha val="74902"/>
              </a:srgbClr>
            </a:solidFill>
          </p:spPr>
          <p:txBody>
            <a:bodyPr/>
            <a:lstStyle/>
            <a:p>
              <a:endParaRPr lang="fr-FR"/>
            </a:p>
          </p:txBody>
        </p:sp>
        <p:sp>
          <p:nvSpPr>
            <p:cNvPr id="5" name="Freeform 5"/>
            <p:cNvSpPr/>
            <p:nvPr/>
          </p:nvSpPr>
          <p:spPr>
            <a:xfrm>
              <a:off x="73787" y="73787"/>
              <a:ext cx="6202299" cy="3253994"/>
            </a:xfrm>
            <a:custGeom>
              <a:avLst/>
              <a:gdLst/>
              <a:ahLst/>
              <a:cxnLst/>
              <a:rect l="l" t="t" r="r" b="b"/>
              <a:pathLst>
                <a:path w="6202299" h="3253994">
                  <a:moveTo>
                    <a:pt x="6202299" y="3253994"/>
                  </a:moveTo>
                  <a:lnTo>
                    <a:pt x="0" y="3253994"/>
                  </a:lnTo>
                  <a:lnTo>
                    <a:pt x="0" y="0"/>
                  </a:lnTo>
                  <a:lnTo>
                    <a:pt x="6202299" y="0"/>
                  </a:lnTo>
                  <a:lnTo>
                    <a:pt x="6202299" y="3253994"/>
                  </a:lnTo>
                  <a:close/>
                  <a:moveTo>
                    <a:pt x="12700" y="3241294"/>
                  </a:moveTo>
                  <a:lnTo>
                    <a:pt x="6189599" y="3241294"/>
                  </a:lnTo>
                  <a:lnTo>
                    <a:pt x="6189599" y="12700"/>
                  </a:lnTo>
                  <a:lnTo>
                    <a:pt x="12700" y="12700"/>
                  </a:lnTo>
                  <a:lnTo>
                    <a:pt x="12700" y="3241294"/>
                  </a:lnTo>
                  <a:close/>
                </a:path>
              </a:pathLst>
            </a:custGeom>
            <a:solidFill>
              <a:srgbClr val="000000">
                <a:alpha val="74902"/>
              </a:srgbClr>
            </a:solidFill>
          </p:spPr>
          <p:txBody>
            <a:bodyPr/>
            <a:lstStyle/>
            <a:p>
              <a:endParaRPr lang="fr-FR"/>
            </a:p>
          </p:txBody>
        </p:sp>
        <p:sp>
          <p:nvSpPr>
            <p:cNvPr id="6" name="Freeform 6"/>
            <p:cNvSpPr/>
            <p:nvPr/>
          </p:nvSpPr>
          <p:spPr>
            <a:xfrm>
              <a:off x="6350" y="6223"/>
              <a:ext cx="6337173" cy="3389121"/>
            </a:xfrm>
            <a:custGeom>
              <a:avLst/>
              <a:gdLst/>
              <a:ahLst/>
              <a:cxnLst/>
              <a:rect l="l" t="t" r="r" b="b"/>
              <a:pathLst>
                <a:path w="6337173" h="3389121">
                  <a:moveTo>
                    <a:pt x="147447" y="73914"/>
                  </a:moveTo>
                  <a:cubicBezTo>
                    <a:pt x="147447" y="114681"/>
                    <a:pt x="114427" y="147701"/>
                    <a:pt x="73660" y="147701"/>
                  </a:cubicBezTo>
                  <a:cubicBezTo>
                    <a:pt x="32893" y="147701"/>
                    <a:pt x="0" y="114554"/>
                    <a:pt x="0" y="73914"/>
                  </a:cubicBezTo>
                  <a:cubicBezTo>
                    <a:pt x="0" y="33274"/>
                    <a:pt x="33020" y="127"/>
                    <a:pt x="73787" y="127"/>
                  </a:cubicBezTo>
                  <a:cubicBezTo>
                    <a:pt x="114554" y="127"/>
                    <a:pt x="147447" y="33147"/>
                    <a:pt x="147447" y="73914"/>
                  </a:cubicBezTo>
                  <a:close/>
                  <a:moveTo>
                    <a:pt x="73787" y="3241547"/>
                  </a:moveTo>
                  <a:cubicBezTo>
                    <a:pt x="33020" y="3241547"/>
                    <a:pt x="0" y="3274567"/>
                    <a:pt x="0" y="3315334"/>
                  </a:cubicBezTo>
                  <a:cubicBezTo>
                    <a:pt x="0" y="3356101"/>
                    <a:pt x="33020" y="3389121"/>
                    <a:pt x="73787" y="3389121"/>
                  </a:cubicBezTo>
                  <a:cubicBezTo>
                    <a:pt x="114554" y="3389121"/>
                    <a:pt x="147574" y="3356101"/>
                    <a:pt x="147574" y="3315334"/>
                  </a:cubicBezTo>
                  <a:cubicBezTo>
                    <a:pt x="147574" y="3274567"/>
                    <a:pt x="114427" y="3241547"/>
                    <a:pt x="73787" y="3241547"/>
                  </a:cubicBezTo>
                  <a:close/>
                  <a:moveTo>
                    <a:pt x="6263386" y="147574"/>
                  </a:moveTo>
                  <a:cubicBezTo>
                    <a:pt x="6304153" y="147574"/>
                    <a:pt x="6337173" y="114554"/>
                    <a:pt x="6337173" y="73787"/>
                  </a:cubicBezTo>
                  <a:cubicBezTo>
                    <a:pt x="6337173" y="33020"/>
                    <a:pt x="6304153" y="0"/>
                    <a:pt x="6263386" y="0"/>
                  </a:cubicBezTo>
                  <a:cubicBezTo>
                    <a:pt x="6222619" y="0"/>
                    <a:pt x="6189599" y="33020"/>
                    <a:pt x="6189599" y="73787"/>
                  </a:cubicBezTo>
                  <a:cubicBezTo>
                    <a:pt x="6189599" y="114554"/>
                    <a:pt x="6222619" y="147574"/>
                    <a:pt x="6263386" y="147574"/>
                  </a:cubicBezTo>
                  <a:close/>
                  <a:moveTo>
                    <a:pt x="6263386" y="3241547"/>
                  </a:moveTo>
                  <a:cubicBezTo>
                    <a:pt x="6222619" y="3241547"/>
                    <a:pt x="6189599" y="3274567"/>
                    <a:pt x="6189599" y="3315334"/>
                  </a:cubicBezTo>
                  <a:cubicBezTo>
                    <a:pt x="6189599" y="3356101"/>
                    <a:pt x="6222619" y="3389121"/>
                    <a:pt x="6263386" y="3389121"/>
                  </a:cubicBezTo>
                  <a:cubicBezTo>
                    <a:pt x="6304153" y="3389121"/>
                    <a:pt x="6337173" y="3356101"/>
                    <a:pt x="6337173" y="3315334"/>
                  </a:cubicBezTo>
                  <a:cubicBezTo>
                    <a:pt x="6337173" y="3274567"/>
                    <a:pt x="6304153" y="3241547"/>
                    <a:pt x="6263386" y="3241547"/>
                  </a:cubicBezTo>
                  <a:close/>
                </a:path>
              </a:pathLst>
            </a:custGeom>
            <a:solidFill>
              <a:srgbClr val="FFFFFF">
                <a:alpha val="74902"/>
              </a:srgbClr>
            </a:solidFill>
          </p:spPr>
          <p:txBody>
            <a:bodyPr/>
            <a:lstStyle/>
            <a:p>
              <a:endParaRPr lang="fr-FR"/>
            </a:p>
          </p:txBody>
        </p:sp>
        <p:sp>
          <p:nvSpPr>
            <p:cNvPr id="7" name="Freeform 7"/>
            <p:cNvSpPr/>
            <p:nvPr/>
          </p:nvSpPr>
          <p:spPr>
            <a:xfrm>
              <a:off x="0" y="0"/>
              <a:ext cx="6349873" cy="3401694"/>
            </a:xfrm>
            <a:custGeom>
              <a:avLst/>
              <a:gdLst/>
              <a:ahLst/>
              <a:cxnLst/>
              <a:rect l="l" t="t" r="r" b="b"/>
              <a:pathLst>
                <a:path w="6349873" h="3401694">
                  <a:moveTo>
                    <a:pt x="80137" y="0"/>
                  </a:moveTo>
                  <a:cubicBezTo>
                    <a:pt x="35941" y="0"/>
                    <a:pt x="0" y="35941"/>
                    <a:pt x="0" y="80137"/>
                  </a:cubicBezTo>
                  <a:cubicBezTo>
                    <a:pt x="0" y="124333"/>
                    <a:pt x="35941" y="160274"/>
                    <a:pt x="80137" y="160274"/>
                  </a:cubicBezTo>
                  <a:cubicBezTo>
                    <a:pt x="124333" y="160274"/>
                    <a:pt x="160274" y="124333"/>
                    <a:pt x="160274" y="80137"/>
                  </a:cubicBezTo>
                  <a:cubicBezTo>
                    <a:pt x="160274" y="35941"/>
                    <a:pt x="124206" y="0"/>
                    <a:pt x="80137" y="0"/>
                  </a:cubicBezTo>
                  <a:close/>
                  <a:moveTo>
                    <a:pt x="80137" y="147447"/>
                  </a:moveTo>
                  <a:cubicBezTo>
                    <a:pt x="42926" y="147447"/>
                    <a:pt x="12700" y="117221"/>
                    <a:pt x="12700" y="80137"/>
                  </a:cubicBezTo>
                  <a:cubicBezTo>
                    <a:pt x="12700" y="43053"/>
                    <a:pt x="42926" y="12700"/>
                    <a:pt x="80137" y="12700"/>
                  </a:cubicBezTo>
                  <a:cubicBezTo>
                    <a:pt x="117348" y="12700"/>
                    <a:pt x="147574" y="42926"/>
                    <a:pt x="147574" y="80137"/>
                  </a:cubicBezTo>
                  <a:cubicBezTo>
                    <a:pt x="147574" y="117348"/>
                    <a:pt x="117221" y="147447"/>
                    <a:pt x="80137" y="147447"/>
                  </a:cubicBezTo>
                  <a:close/>
                  <a:moveTo>
                    <a:pt x="80137" y="3241420"/>
                  </a:moveTo>
                  <a:cubicBezTo>
                    <a:pt x="35941" y="3241420"/>
                    <a:pt x="0" y="3277362"/>
                    <a:pt x="0" y="3321557"/>
                  </a:cubicBezTo>
                  <a:cubicBezTo>
                    <a:pt x="0" y="3365753"/>
                    <a:pt x="35941" y="3401694"/>
                    <a:pt x="80137" y="3401694"/>
                  </a:cubicBezTo>
                  <a:cubicBezTo>
                    <a:pt x="124333" y="3401694"/>
                    <a:pt x="160274" y="3365753"/>
                    <a:pt x="160274" y="3321557"/>
                  </a:cubicBezTo>
                  <a:cubicBezTo>
                    <a:pt x="160147" y="3277362"/>
                    <a:pt x="124206" y="3241420"/>
                    <a:pt x="80137" y="3241420"/>
                  </a:cubicBezTo>
                  <a:close/>
                  <a:moveTo>
                    <a:pt x="80137" y="3388868"/>
                  </a:moveTo>
                  <a:cubicBezTo>
                    <a:pt x="42926" y="3388868"/>
                    <a:pt x="12700" y="3358642"/>
                    <a:pt x="12700" y="3321431"/>
                  </a:cubicBezTo>
                  <a:cubicBezTo>
                    <a:pt x="12700" y="3284220"/>
                    <a:pt x="42926" y="3253994"/>
                    <a:pt x="80137" y="3253994"/>
                  </a:cubicBezTo>
                  <a:cubicBezTo>
                    <a:pt x="117348" y="3253994"/>
                    <a:pt x="147574" y="3284220"/>
                    <a:pt x="147574" y="3321431"/>
                  </a:cubicBezTo>
                  <a:cubicBezTo>
                    <a:pt x="147574" y="3358642"/>
                    <a:pt x="117221" y="3388868"/>
                    <a:pt x="80137" y="3388868"/>
                  </a:cubicBezTo>
                  <a:close/>
                  <a:moveTo>
                    <a:pt x="6269736" y="160147"/>
                  </a:moveTo>
                  <a:cubicBezTo>
                    <a:pt x="6313932" y="160147"/>
                    <a:pt x="6349873" y="124206"/>
                    <a:pt x="6349873" y="80010"/>
                  </a:cubicBezTo>
                  <a:cubicBezTo>
                    <a:pt x="6349873" y="35814"/>
                    <a:pt x="6313932" y="0"/>
                    <a:pt x="6269736" y="0"/>
                  </a:cubicBezTo>
                  <a:cubicBezTo>
                    <a:pt x="6225540" y="0"/>
                    <a:pt x="6189599" y="35941"/>
                    <a:pt x="6189599" y="80137"/>
                  </a:cubicBezTo>
                  <a:cubicBezTo>
                    <a:pt x="6189599" y="124333"/>
                    <a:pt x="6225540" y="160147"/>
                    <a:pt x="6269736" y="160147"/>
                  </a:cubicBezTo>
                  <a:close/>
                  <a:moveTo>
                    <a:pt x="6269736" y="12700"/>
                  </a:moveTo>
                  <a:cubicBezTo>
                    <a:pt x="6306947" y="12700"/>
                    <a:pt x="6337173" y="42926"/>
                    <a:pt x="6337173" y="80137"/>
                  </a:cubicBezTo>
                  <a:cubicBezTo>
                    <a:pt x="6337173" y="117348"/>
                    <a:pt x="6306947" y="147574"/>
                    <a:pt x="6269736" y="147574"/>
                  </a:cubicBezTo>
                  <a:cubicBezTo>
                    <a:pt x="6232525" y="147574"/>
                    <a:pt x="6202299" y="117348"/>
                    <a:pt x="6202299" y="80137"/>
                  </a:cubicBezTo>
                  <a:cubicBezTo>
                    <a:pt x="6202299" y="42926"/>
                    <a:pt x="6232525" y="12700"/>
                    <a:pt x="6269736" y="12700"/>
                  </a:cubicBezTo>
                  <a:close/>
                  <a:moveTo>
                    <a:pt x="6269736" y="3241420"/>
                  </a:moveTo>
                  <a:cubicBezTo>
                    <a:pt x="6225540" y="3241420"/>
                    <a:pt x="6189599" y="3277362"/>
                    <a:pt x="6189599" y="3321557"/>
                  </a:cubicBezTo>
                  <a:cubicBezTo>
                    <a:pt x="6189599" y="3365753"/>
                    <a:pt x="6225540" y="3401694"/>
                    <a:pt x="6269736" y="3401694"/>
                  </a:cubicBezTo>
                  <a:cubicBezTo>
                    <a:pt x="6313932" y="3401694"/>
                    <a:pt x="6349873" y="3365753"/>
                    <a:pt x="6349873" y="3321557"/>
                  </a:cubicBezTo>
                  <a:cubicBezTo>
                    <a:pt x="6349873" y="3277362"/>
                    <a:pt x="6313932" y="3241420"/>
                    <a:pt x="6269736" y="3241420"/>
                  </a:cubicBezTo>
                  <a:close/>
                  <a:moveTo>
                    <a:pt x="6269736" y="3388868"/>
                  </a:moveTo>
                  <a:cubicBezTo>
                    <a:pt x="6232525" y="3388868"/>
                    <a:pt x="6202299" y="3358642"/>
                    <a:pt x="6202299" y="3321431"/>
                  </a:cubicBezTo>
                  <a:cubicBezTo>
                    <a:pt x="6202299" y="3284220"/>
                    <a:pt x="6232525" y="3253994"/>
                    <a:pt x="6269736" y="3253994"/>
                  </a:cubicBezTo>
                  <a:cubicBezTo>
                    <a:pt x="6306947" y="3253994"/>
                    <a:pt x="6337173" y="3284220"/>
                    <a:pt x="6337173" y="3321431"/>
                  </a:cubicBezTo>
                  <a:cubicBezTo>
                    <a:pt x="6337173" y="3358642"/>
                    <a:pt x="6306947" y="3388868"/>
                    <a:pt x="6269736" y="3388868"/>
                  </a:cubicBezTo>
                  <a:close/>
                </a:path>
              </a:pathLst>
            </a:custGeom>
            <a:solidFill>
              <a:srgbClr val="000000">
                <a:alpha val="74902"/>
              </a:srgbClr>
            </a:solidFill>
          </p:spPr>
          <p:txBody>
            <a:bodyPr/>
            <a:lstStyle/>
            <a:p>
              <a:endParaRPr lang="fr-FR"/>
            </a:p>
          </p:txBody>
        </p:sp>
      </p:grpSp>
      <p:grpSp>
        <p:nvGrpSpPr>
          <p:cNvPr id="8" name="Group 8"/>
          <p:cNvGrpSpPr/>
          <p:nvPr/>
        </p:nvGrpSpPr>
        <p:grpSpPr>
          <a:xfrm>
            <a:off x="3571700" y="10112084"/>
            <a:ext cx="3143599" cy="1478787"/>
            <a:chOff x="0" y="0"/>
            <a:chExt cx="7133579" cy="3355721"/>
          </a:xfrm>
        </p:grpSpPr>
        <p:sp>
          <p:nvSpPr>
            <p:cNvPr id="9" name="Freeform 9"/>
            <p:cNvSpPr/>
            <p:nvPr/>
          </p:nvSpPr>
          <p:spPr>
            <a:xfrm>
              <a:off x="80010" y="80137"/>
              <a:ext cx="6973559" cy="3195447"/>
            </a:xfrm>
            <a:custGeom>
              <a:avLst/>
              <a:gdLst/>
              <a:ahLst/>
              <a:cxnLst/>
              <a:rect l="l" t="t" r="r" b="b"/>
              <a:pathLst>
                <a:path w="6973559" h="3195447">
                  <a:moveTo>
                    <a:pt x="6973559" y="3195447"/>
                  </a:moveTo>
                  <a:lnTo>
                    <a:pt x="0" y="3195447"/>
                  </a:lnTo>
                  <a:lnTo>
                    <a:pt x="0" y="0"/>
                  </a:lnTo>
                  <a:lnTo>
                    <a:pt x="6973432" y="0"/>
                  </a:lnTo>
                  <a:lnTo>
                    <a:pt x="6973432" y="3195447"/>
                  </a:lnTo>
                  <a:lnTo>
                    <a:pt x="6973559" y="3195447"/>
                  </a:lnTo>
                  <a:close/>
                </a:path>
              </a:pathLst>
            </a:custGeom>
            <a:solidFill>
              <a:srgbClr val="F7515A">
                <a:alpha val="74902"/>
              </a:srgbClr>
            </a:solidFill>
          </p:spPr>
          <p:txBody>
            <a:bodyPr/>
            <a:lstStyle/>
            <a:p>
              <a:endParaRPr lang="fr-FR"/>
            </a:p>
          </p:txBody>
        </p:sp>
        <p:sp>
          <p:nvSpPr>
            <p:cNvPr id="10" name="Freeform 10"/>
            <p:cNvSpPr/>
            <p:nvPr/>
          </p:nvSpPr>
          <p:spPr>
            <a:xfrm>
              <a:off x="73660" y="73787"/>
              <a:ext cx="6986259" cy="3208274"/>
            </a:xfrm>
            <a:custGeom>
              <a:avLst/>
              <a:gdLst/>
              <a:ahLst/>
              <a:cxnLst/>
              <a:rect l="l" t="t" r="r" b="b"/>
              <a:pathLst>
                <a:path w="6986259" h="3208274">
                  <a:moveTo>
                    <a:pt x="6986259" y="3208274"/>
                  </a:moveTo>
                  <a:lnTo>
                    <a:pt x="0" y="3208274"/>
                  </a:lnTo>
                  <a:lnTo>
                    <a:pt x="0" y="0"/>
                  </a:lnTo>
                  <a:lnTo>
                    <a:pt x="6986132" y="0"/>
                  </a:lnTo>
                  <a:lnTo>
                    <a:pt x="6986132" y="3208274"/>
                  </a:lnTo>
                  <a:lnTo>
                    <a:pt x="6986259" y="3208274"/>
                  </a:lnTo>
                  <a:close/>
                  <a:moveTo>
                    <a:pt x="12700" y="3195574"/>
                  </a:moveTo>
                  <a:lnTo>
                    <a:pt x="6973432" y="3195574"/>
                  </a:lnTo>
                  <a:lnTo>
                    <a:pt x="6973432" y="12700"/>
                  </a:lnTo>
                  <a:lnTo>
                    <a:pt x="12700" y="12700"/>
                  </a:lnTo>
                  <a:lnTo>
                    <a:pt x="12700" y="3195574"/>
                  </a:lnTo>
                  <a:close/>
                </a:path>
              </a:pathLst>
            </a:custGeom>
            <a:solidFill>
              <a:srgbClr val="000000">
                <a:alpha val="74902"/>
              </a:srgbClr>
            </a:solidFill>
          </p:spPr>
          <p:txBody>
            <a:bodyPr/>
            <a:lstStyle/>
            <a:p>
              <a:endParaRPr lang="fr-FR"/>
            </a:p>
          </p:txBody>
        </p:sp>
        <p:sp>
          <p:nvSpPr>
            <p:cNvPr id="11" name="Freeform 11"/>
            <p:cNvSpPr/>
            <p:nvPr/>
          </p:nvSpPr>
          <p:spPr>
            <a:xfrm>
              <a:off x="6350" y="6350"/>
              <a:ext cx="7120879" cy="3343021"/>
            </a:xfrm>
            <a:custGeom>
              <a:avLst/>
              <a:gdLst/>
              <a:ahLst/>
              <a:cxnLst/>
              <a:rect l="l" t="t" r="r" b="b"/>
              <a:pathLst>
                <a:path w="7120879" h="3343021">
                  <a:moveTo>
                    <a:pt x="0" y="0"/>
                  </a:moveTo>
                  <a:lnTo>
                    <a:pt x="147447" y="0"/>
                  </a:lnTo>
                  <a:lnTo>
                    <a:pt x="147447" y="147447"/>
                  </a:lnTo>
                  <a:lnTo>
                    <a:pt x="0" y="147447"/>
                  </a:lnTo>
                  <a:lnTo>
                    <a:pt x="0" y="0"/>
                  </a:lnTo>
                  <a:close/>
                  <a:moveTo>
                    <a:pt x="6973432" y="0"/>
                  </a:moveTo>
                  <a:lnTo>
                    <a:pt x="6973432" y="147447"/>
                  </a:lnTo>
                  <a:lnTo>
                    <a:pt x="7120879" y="147447"/>
                  </a:lnTo>
                  <a:lnTo>
                    <a:pt x="7120879" y="0"/>
                  </a:lnTo>
                  <a:lnTo>
                    <a:pt x="6973432" y="0"/>
                  </a:lnTo>
                  <a:close/>
                  <a:moveTo>
                    <a:pt x="6973432" y="3343021"/>
                  </a:moveTo>
                  <a:lnTo>
                    <a:pt x="7120879" y="3343021"/>
                  </a:lnTo>
                  <a:lnTo>
                    <a:pt x="7120879" y="3195574"/>
                  </a:lnTo>
                  <a:lnTo>
                    <a:pt x="6973432" y="3195574"/>
                  </a:lnTo>
                  <a:lnTo>
                    <a:pt x="6973432" y="3343021"/>
                  </a:lnTo>
                  <a:close/>
                  <a:moveTo>
                    <a:pt x="0" y="3343021"/>
                  </a:moveTo>
                  <a:lnTo>
                    <a:pt x="147447" y="3343021"/>
                  </a:lnTo>
                  <a:lnTo>
                    <a:pt x="147447" y="3195574"/>
                  </a:lnTo>
                  <a:lnTo>
                    <a:pt x="0" y="3195574"/>
                  </a:lnTo>
                  <a:lnTo>
                    <a:pt x="0" y="3343021"/>
                  </a:lnTo>
                  <a:close/>
                </a:path>
              </a:pathLst>
            </a:custGeom>
            <a:solidFill>
              <a:srgbClr val="FFFFFF">
                <a:alpha val="74902"/>
              </a:srgbClr>
            </a:solidFill>
          </p:spPr>
          <p:txBody>
            <a:bodyPr/>
            <a:lstStyle/>
            <a:p>
              <a:endParaRPr lang="fr-FR"/>
            </a:p>
          </p:txBody>
        </p:sp>
        <p:sp>
          <p:nvSpPr>
            <p:cNvPr id="12" name="Freeform 12"/>
            <p:cNvSpPr/>
            <p:nvPr/>
          </p:nvSpPr>
          <p:spPr>
            <a:xfrm>
              <a:off x="0" y="0"/>
              <a:ext cx="7133579" cy="3355721"/>
            </a:xfrm>
            <a:custGeom>
              <a:avLst/>
              <a:gdLst/>
              <a:ahLst/>
              <a:cxnLst/>
              <a:rect l="l" t="t" r="r" b="b"/>
              <a:pathLst>
                <a:path w="7133579" h="3355721">
                  <a:moveTo>
                    <a:pt x="0" y="160147"/>
                  </a:moveTo>
                  <a:lnTo>
                    <a:pt x="160147" y="160147"/>
                  </a:lnTo>
                  <a:lnTo>
                    <a:pt x="160147" y="0"/>
                  </a:lnTo>
                  <a:lnTo>
                    <a:pt x="0" y="0"/>
                  </a:lnTo>
                  <a:lnTo>
                    <a:pt x="0" y="160147"/>
                  </a:lnTo>
                  <a:close/>
                  <a:moveTo>
                    <a:pt x="12700" y="12700"/>
                  </a:moveTo>
                  <a:lnTo>
                    <a:pt x="147447" y="12700"/>
                  </a:lnTo>
                  <a:lnTo>
                    <a:pt x="147447" y="147447"/>
                  </a:lnTo>
                  <a:lnTo>
                    <a:pt x="12700" y="147447"/>
                  </a:lnTo>
                  <a:lnTo>
                    <a:pt x="12700" y="12700"/>
                  </a:lnTo>
                  <a:close/>
                  <a:moveTo>
                    <a:pt x="6973432" y="0"/>
                  </a:moveTo>
                  <a:lnTo>
                    <a:pt x="6973432" y="160147"/>
                  </a:lnTo>
                  <a:lnTo>
                    <a:pt x="7133579" y="160147"/>
                  </a:lnTo>
                  <a:lnTo>
                    <a:pt x="7133579" y="0"/>
                  </a:lnTo>
                  <a:lnTo>
                    <a:pt x="6973432" y="0"/>
                  </a:lnTo>
                  <a:close/>
                  <a:moveTo>
                    <a:pt x="7120879" y="147447"/>
                  </a:moveTo>
                  <a:lnTo>
                    <a:pt x="6986132" y="147447"/>
                  </a:lnTo>
                  <a:lnTo>
                    <a:pt x="6986132" y="12700"/>
                  </a:lnTo>
                  <a:lnTo>
                    <a:pt x="7120879" y="12700"/>
                  </a:lnTo>
                  <a:lnTo>
                    <a:pt x="7120879" y="147447"/>
                  </a:lnTo>
                  <a:close/>
                  <a:moveTo>
                    <a:pt x="6973432" y="3355721"/>
                  </a:moveTo>
                  <a:lnTo>
                    <a:pt x="7133579" y="3355721"/>
                  </a:lnTo>
                  <a:lnTo>
                    <a:pt x="7133579" y="3195574"/>
                  </a:lnTo>
                  <a:lnTo>
                    <a:pt x="6973432" y="3195574"/>
                  </a:lnTo>
                  <a:lnTo>
                    <a:pt x="6973432" y="3355721"/>
                  </a:lnTo>
                  <a:close/>
                  <a:moveTo>
                    <a:pt x="6986132" y="3208274"/>
                  </a:moveTo>
                  <a:lnTo>
                    <a:pt x="7120879" y="3208274"/>
                  </a:lnTo>
                  <a:lnTo>
                    <a:pt x="7120879" y="3343021"/>
                  </a:lnTo>
                  <a:lnTo>
                    <a:pt x="6986132" y="3343021"/>
                  </a:lnTo>
                  <a:lnTo>
                    <a:pt x="6986132" y="3208274"/>
                  </a:lnTo>
                  <a:close/>
                  <a:moveTo>
                    <a:pt x="0" y="3355721"/>
                  </a:moveTo>
                  <a:lnTo>
                    <a:pt x="160147" y="3355721"/>
                  </a:lnTo>
                  <a:lnTo>
                    <a:pt x="160147" y="3195574"/>
                  </a:lnTo>
                  <a:lnTo>
                    <a:pt x="0" y="3195574"/>
                  </a:lnTo>
                  <a:lnTo>
                    <a:pt x="0" y="3355721"/>
                  </a:lnTo>
                  <a:close/>
                  <a:moveTo>
                    <a:pt x="12700" y="3208274"/>
                  </a:moveTo>
                  <a:lnTo>
                    <a:pt x="147447" y="3208274"/>
                  </a:lnTo>
                  <a:lnTo>
                    <a:pt x="147447" y="3343021"/>
                  </a:lnTo>
                  <a:lnTo>
                    <a:pt x="12700" y="3343021"/>
                  </a:lnTo>
                  <a:lnTo>
                    <a:pt x="12700" y="3208274"/>
                  </a:lnTo>
                  <a:close/>
                </a:path>
              </a:pathLst>
            </a:custGeom>
            <a:solidFill>
              <a:srgbClr val="000000">
                <a:alpha val="74902"/>
              </a:srgbClr>
            </a:solidFill>
          </p:spPr>
          <p:txBody>
            <a:bodyPr/>
            <a:lstStyle/>
            <a:p>
              <a:endParaRPr lang="fr-FR"/>
            </a:p>
          </p:txBody>
        </p:sp>
      </p:grpSp>
      <p:grpSp>
        <p:nvGrpSpPr>
          <p:cNvPr id="13" name="Group 13"/>
          <p:cNvGrpSpPr/>
          <p:nvPr/>
        </p:nvGrpSpPr>
        <p:grpSpPr>
          <a:xfrm>
            <a:off x="7041681" y="10112084"/>
            <a:ext cx="2999869" cy="1457655"/>
            <a:chOff x="0" y="0"/>
            <a:chExt cx="2613673" cy="1270000"/>
          </a:xfrm>
        </p:grpSpPr>
        <p:sp>
          <p:nvSpPr>
            <p:cNvPr id="14" name="Freeform 14"/>
            <p:cNvSpPr/>
            <p:nvPr/>
          </p:nvSpPr>
          <p:spPr>
            <a:xfrm>
              <a:off x="0" y="0"/>
              <a:ext cx="2613673" cy="1270000"/>
            </a:xfrm>
            <a:custGeom>
              <a:avLst/>
              <a:gdLst/>
              <a:ahLst/>
              <a:cxnLst/>
              <a:rect l="l" t="t" r="r" b="b"/>
              <a:pathLst>
                <a:path w="2613673" h="1270000">
                  <a:moveTo>
                    <a:pt x="0" y="0"/>
                  </a:moveTo>
                  <a:lnTo>
                    <a:pt x="2613673" y="0"/>
                  </a:lnTo>
                  <a:lnTo>
                    <a:pt x="2613673" y="1270000"/>
                  </a:lnTo>
                  <a:lnTo>
                    <a:pt x="0" y="1270000"/>
                  </a:lnTo>
                  <a:close/>
                </a:path>
              </a:pathLst>
            </a:custGeom>
            <a:solidFill>
              <a:srgbClr val="6A39D0">
                <a:alpha val="49804"/>
              </a:srgbClr>
            </a:solidFill>
          </p:spPr>
          <p:txBody>
            <a:bodyPr/>
            <a:lstStyle/>
            <a:p>
              <a:endParaRPr lang="fr-FR"/>
            </a:p>
          </p:txBody>
        </p:sp>
        <p:sp>
          <p:nvSpPr>
            <p:cNvPr id="15" name="Freeform 15"/>
            <p:cNvSpPr/>
            <p:nvPr/>
          </p:nvSpPr>
          <p:spPr>
            <a:xfrm>
              <a:off x="1343673" y="0"/>
              <a:ext cx="1270000" cy="1270000"/>
            </a:xfrm>
            <a:custGeom>
              <a:avLst/>
              <a:gdLst/>
              <a:ahLst/>
              <a:cxnLst/>
              <a:rect l="l" t="t" r="r" b="b"/>
              <a:pathLst>
                <a:path w="1270000" h="1270000">
                  <a:moveTo>
                    <a:pt x="0" y="0"/>
                  </a:moveTo>
                  <a:lnTo>
                    <a:pt x="1270000" y="0"/>
                  </a:lnTo>
                  <a:lnTo>
                    <a:pt x="1270000" y="1270000"/>
                  </a:lnTo>
                  <a:lnTo>
                    <a:pt x="0" y="1270000"/>
                  </a:lnTo>
                  <a:close/>
                </a:path>
              </a:pathLst>
            </a:custGeom>
            <a:solidFill>
              <a:srgbClr val="8542F0">
                <a:alpha val="49804"/>
              </a:srgbClr>
            </a:solidFill>
          </p:spPr>
          <p:txBody>
            <a:bodyPr/>
            <a:lstStyle/>
            <a:p>
              <a:endParaRPr lang="fr-FR"/>
            </a:p>
          </p:txBody>
        </p:sp>
      </p:grpSp>
      <p:sp>
        <p:nvSpPr>
          <p:cNvPr id="16" name="Freeform 16"/>
          <p:cNvSpPr/>
          <p:nvPr/>
        </p:nvSpPr>
        <p:spPr>
          <a:xfrm>
            <a:off x="2504292" y="8364008"/>
            <a:ext cx="5278417" cy="1592058"/>
          </a:xfrm>
          <a:custGeom>
            <a:avLst/>
            <a:gdLst/>
            <a:ahLst/>
            <a:cxnLst/>
            <a:rect l="l" t="t" r="r" b="b"/>
            <a:pathLst>
              <a:path w="5278417" h="1592058">
                <a:moveTo>
                  <a:pt x="0" y="0"/>
                </a:moveTo>
                <a:lnTo>
                  <a:pt x="5278416" y="0"/>
                </a:lnTo>
                <a:lnTo>
                  <a:pt x="5278416" y="1592058"/>
                </a:lnTo>
                <a:lnTo>
                  <a:pt x="0" y="15920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7" name="Freeform 17"/>
          <p:cNvSpPr/>
          <p:nvPr/>
        </p:nvSpPr>
        <p:spPr>
          <a:xfrm>
            <a:off x="1874656" y="1096276"/>
            <a:ext cx="6665607" cy="6429532"/>
          </a:xfrm>
          <a:custGeom>
            <a:avLst/>
            <a:gdLst/>
            <a:ahLst/>
            <a:cxnLst/>
            <a:rect l="l" t="t" r="r" b="b"/>
            <a:pathLst>
              <a:path w="6665607" h="6429532">
                <a:moveTo>
                  <a:pt x="0" y="0"/>
                </a:moveTo>
                <a:lnTo>
                  <a:pt x="6665607" y="0"/>
                </a:lnTo>
                <a:lnTo>
                  <a:pt x="6665607" y="6429532"/>
                </a:lnTo>
                <a:lnTo>
                  <a:pt x="0" y="6429532"/>
                </a:lnTo>
                <a:lnTo>
                  <a:pt x="0" y="0"/>
                </a:lnTo>
                <a:close/>
              </a:path>
            </a:pathLst>
          </a:custGeom>
          <a:blipFill>
            <a:blip r:embed="rId4"/>
            <a:stretch>
              <a:fillRect b="-25094"/>
            </a:stretch>
          </a:blipFill>
        </p:spPr>
        <p:txBody>
          <a:bodyPr/>
          <a:lstStyle/>
          <a:p>
            <a:endParaRPr lang="fr-FR"/>
          </a:p>
        </p:txBody>
      </p:sp>
      <p:sp>
        <p:nvSpPr>
          <p:cNvPr id="18" name="Freeform 18"/>
          <p:cNvSpPr/>
          <p:nvPr/>
        </p:nvSpPr>
        <p:spPr>
          <a:xfrm>
            <a:off x="0" y="11830050"/>
            <a:ext cx="10287000" cy="993682"/>
          </a:xfrm>
          <a:custGeom>
            <a:avLst/>
            <a:gdLst/>
            <a:ahLst/>
            <a:cxnLst/>
            <a:rect l="l" t="t" r="r" b="b"/>
            <a:pathLst>
              <a:path w="10287000" h="993682">
                <a:moveTo>
                  <a:pt x="0" y="0"/>
                </a:moveTo>
                <a:lnTo>
                  <a:pt x="10287000" y="0"/>
                </a:lnTo>
                <a:lnTo>
                  <a:pt x="10287000" y="993682"/>
                </a:lnTo>
                <a:lnTo>
                  <a:pt x="0" y="993682"/>
                </a:lnTo>
                <a:lnTo>
                  <a:pt x="0" y="0"/>
                </a:lnTo>
                <a:close/>
              </a:path>
            </a:pathLst>
          </a:custGeom>
          <a:blipFill>
            <a:blip r:embed="rId4"/>
            <a:stretch>
              <a:fillRect t="-847195" b="-301964"/>
            </a:stretch>
          </a:blipFill>
        </p:spPr>
        <p:txBody>
          <a:bodyPr/>
          <a:lstStyle/>
          <a:p>
            <a:endParaRPr lang="fr-FR"/>
          </a:p>
        </p:txBody>
      </p:sp>
      <p:sp>
        <p:nvSpPr>
          <p:cNvPr id="19" name="TextBox 19"/>
          <p:cNvSpPr txBox="1"/>
          <p:nvPr/>
        </p:nvSpPr>
        <p:spPr>
          <a:xfrm>
            <a:off x="1628569" y="5945188"/>
            <a:ext cx="7082879" cy="863600"/>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29LT Riwaya Informal"/>
                <a:ea typeface="29LT Riwaya Informal"/>
                <a:cs typeface="29LT Riwaya Informal"/>
                <a:sym typeface="29LT Riwaya Informal"/>
              </a:rPr>
              <a:t>EHPAD SEGUIN - CESTAS</a:t>
            </a:r>
          </a:p>
        </p:txBody>
      </p:sp>
      <p:sp>
        <p:nvSpPr>
          <p:cNvPr id="20" name="TextBox 20"/>
          <p:cNvSpPr txBox="1"/>
          <p:nvPr/>
        </p:nvSpPr>
        <p:spPr>
          <a:xfrm>
            <a:off x="3836164" y="8566900"/>
            <a:ext cx="2614672" cy="688974"/>
          </a:xfrm>
          <a:prstGeom prst="rect">
            <a:avLst/>
          </a:prstGeom>
        </p:spPr>
        <p:txBody>
          <a:bodyPr lIns="0" tIns="0" rIns="0" bIns="0" rtlCol="0" anchor="t">
            <a:spAutoFit/>
          </a:bodyPr>
          <a:lstStyle/>
          <a:p>
            <a:pPr algn="ctr">
              <a:lnSpc>
                <a:spcPts val="5600"/>
              </a:lnSpc>
              <a:spcBef>
                <a:spcPct val="0"/>
              </a:spcBef>
            </a:pPr>
            <a:r>
              <a:rPr lang="en-US" sz="4000">
                <a:solidFill>
                  <a:srgbClr val="905130"/>
                </a:solidFill>
                <a:latin typeface="29LT Riwaya Informal"/>
                <a:ea typeface="29LT Riwaya Informal"/>
                <a:cs typeface="29LT Riwaya Informal"/>
                <a:sym typeface="29LT Riwaya Informal"/>
              </a:rPr>
              <a:t>AVRIL 2026</a:t>
            </a:r>
          </a:p>
        </p:txBody>
      </p:sp>
      <p:sp>
        <p:nvSpPr>
          <p:cNvPr id="21" name="TextBox 21"/>
          <p:cNvSpPr txBox="1"/>
          <p:nvPr/>
        </p:nvSpPr>
        <p:spPr>
          <a:xfrm>
            <a:off x="7041681" y="10308552"/>
            <a:ext cx="2876789" cy="1028700"/>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29LT Riwaya Informal"/>
                <a:ea typeface="29LT Riwaya Informal"/>
                <a:cs typeface="29LT Riwaya Informal"/>
                <a:sym typeface="29LT Riwaya Informal"/>
              </a:rPr>
              <a:t>Balades et jardinage</a:t>
            </a:r>
          </a:p>
        </p:txBody>
      </p:sp>
      <p:sp>
        <p:nvSpPr>
          <p:cNvPr id="22" name="TextBox 22"/>
          <p:cNvSpPr txBox="1"/>
          <p:nvPr/>
        </p:nvSpPr>
        <p:spPr>
          <a:xfrm>
            <a:off x="4080527" y="10299027"/>
            <a:ext cx="2178963" cy="1590675"/>
          </a:xfrm>
          <a:prstGeom prst="rect">
            <a:avLst/>
          </a:prstGeom>
        </p:spPr>
        <p:txBody>
          <a:bodyPr lIns="0" tIns="0" rIns="0" bIns="0" rtlCol="0" anchor="t">
            <a:spAutoFit/>
          </a:bodyPr>
          <a:lstStyle/>
          <a:p>
            <a:pPr algn="ctr">
              <a:lnSpc>
                <a:spcPts val="4200"/>
              </a:lnSpc>
            </a:pPr>
            <a:r>
              <a:rPr lang="en-US" sz="3000">
                <a:solidFill>
                  <a:srgbClr val="000000"/>
                </a:solidFill>
                <a:latin typeface="29LT Riwaya Informal"/>
                <a:ea typeface="29LT Riwaya Informal"/>
                <a:cs typeface="29LT Riwaya Informal"/>
                <a:sym typeface="29LT Riwaya Informal"/>
              </a:rPr>
              <a:t>Cuisine et </a:t>
            </a:r>
          </a:p>
          <a:p>
            <a:pPr algn="ctr">
              <a:lnSpc>
                <a:spcPts val="4200"/>
              </a:lnSpc>
            </a:pPr>
            <a:r>
              <a:rPr lang="en-US" sz="3000">
                <a:solidFill>
                  <a:srgbClr val="000000"/>
                </a:solidFill>
                <a:latin typeface="29LT Riwaya Informal"/>
                <a:ea typeface="29LT Riwaya Informal"/>
                <a:cs typeface="29LT Riwaya Informal"/>
                <a:sym typeface="29LT Riwaya Informal"/>
              </a:rPr>
              <a:t>gourmandises</a:t>
            </a:r>
          </a:p>
          <a:p>
            <a:pPr algn="ctr">
              <a:lnSpc>
                <a:spcPts val="4200"/>
              </a:lnSpc>
              <a:spcBef>
                <a:spcPct val="0"/>
              </a:spcBef>
            </a:pPr>
            <a:r>
              <a:rPr lang="en-US" sz="3000">
                <a:solidFill>
                  <a:srgbClr val="000000"/>
                </a:solidFill>
                <a:latin typeface="29LT Riwaya Informal"/>
                <a:ea typeface="29LT Riwaya Informal"/>
                <a:cs typeface="29LT Riwaya Informal"/>
                <a:sym typeface="29LT Riwaya Informal"/>
              </a:rPr>
              <a:t> </a:t>
            </a:r>
          </a:p>
        </p:txBody>
      </p:sp>
      <p:sp>
        <p:nvSpPr>
          <p:cNvPr id="23" name="TextBox 23"/>
          <p:cNvSpPr txBox="1"/>
          <p:nvPr/>
        </p:nvSpPr>
        <p:spPr>
          <a:xfrm>
            <a:off x="2174525" y="2460942"/>
            <a:ext cx="6305550" cy="1017271"/>
          </a:xfrm>
          <a:prstGeom prst="rect">
            <a:avLst/>
          </a:prstGeom>
        </p:spPr>
        <p:txBody>
          <a:bodyPr lIns="0" tIns="0" rIns="0" bIns="0" rtlCol="0" anchor="t">
            <a:spAutoFit/>
          </a:bodyPr>
          <a:lstStyle/>
          <a:p>
            <a:pPr algn="ctr">
              <a:lnSpc>
                <a:spcPts val="7440"/>
              </a:lnSpc>
            </a:pPr>
            <a:r>
              <a:rPr lang="en-US" sz="8000" i="1" spc="-160">
                <a:solidFill>
                  <a:srgbClr val="FFFFFF"/>
                </a:solidFill>
                <a:latin typeface="29LT Riwaya Informal"/>
                <a:ea typeface="29LT Riwaya Informal"/>
                <a:cs typeface="29LT Riwaya Informal"/>
                <a:sym typeface="29LT Riwaya Informal"/>
              </a:rPr>
              <a:t>Le Petit Journal</a:t>
            </a:r>
          </a:p>
        </p:txBody>
      </p:sp>
      <p:sp>
        <p:nvSpPr>
          <p:cNvPr id="24" name="TextBox 24"/>
          <p:cNvSpPr txBox="1"/>
          <p:nvPr/>
        </p:nvSpPr>
        <p:spPr>
          <a:xfrm>
            <a:off x="329863" y="12057650"/>
            <a:ext cx="9627275" cy="570866"/>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29LT Riwaya Informal"/>
                <a:ea typeface="29LT Riwaya Informal"/>
                <a:cs typeface="29LT Riwaya Informal"/>
                <a:sym typeface="29LT Riwaya Informal"/>
              </a:rPr>
              <a:t>15, CHEMIN DU BIALA  33610 CESTAS -☎ </a:t>
            </a:r>
            <a:r>
              <a:rPr lang="en-US" sz="3399" u="sng">
                <a:solidFill>
                  <a:srgbClr val="000000"/>
                </a:solidFill>
                <a:latin typeface="29LT Riwaya Informal"/>
                <a:ea typeface="29LT Riwaya Informal"/>
                <a:cs typeface="29LT Riwaya Informal"/>
                <a:sym typeface="29LT Riwaya Informal"/>
                <a:hlinkClick r:id="rId5" tooltip="https://www.google.com/search?q=ehpad+cestas+seguin&amp;oq=ehpad+cestas+seguin&amp;gs_lcrp=EgZjaHJvbWUqCggAEAAY4wIYgAQyCggAEAAY4wIYgAQyEAgBEC4YrwEYxwEYgAQYjgUyCAgCEAAYFhgeMggIAxAAGBYYHjIGCAQQRRhBMgYIBRBFGEHSAQk1NDQ3ajBqMTWoAgiwAgHxBQt0BsJmmivL8QULdAbCZporyw&amp;sourceid=chrome&amp;ie=UTF-8"/>
              </a:rPr>
              <a:t>05 56 78 13 90</a:t>
            </a:r>
            <a:r>
              <a:rPr lang="en-US" sz="3399">
                <a:solidFill>
                  <a:srgbClr val="000000"/>
                </a:solidFill>
                <a:latin typeface="29LT Riwaya Informal"/>
                <a:ea typeface="29LT Riwaya Informal"/>
                <a:cs typeface="29LT Riwaya Informal"/>
                <a:sym typeface="29LT Riwaya Informal"/>
              </a:rPr>
              <a:t> </a:t>
            </a:r>
          </a:p>
        </p:txBody>
      </p:sp>
      <p:sp>
        <p:nvSpPr>
          <p:cNvPr id="25" name="TextBox 25"/>
          <p:cNvSpPr txBox="1"/>
          <p:nvPr/>
        </p:nvSpPr>
        <p:spPr>
          <a:xfrm>
            <a:off x="464954" y="10308552"/>
            <a:ext cx="2890986" cy="1028700"/>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29LT Riwaya Informal"/>
                <a:ea typeface="29LT Riwaya Informal"/>
                <a:cs typeface="29LT Riwaya Informal"/>
                <a:sym typeface="29LT Riwaya Informal"/>
              </a:rPr>
              <a:t>Jeux et </a:t>
            </a:r>
          </a:p>
          <a:p>
            <a:pPr algn="ctr">
              <a:lnSpc>
                <a:spcPts val="4199"/>
              </a:lnSpc>
              <a:spcBef>
                <a:spcPct val="0"/>
              </a:spcBef>
            </a:pPr>
            <a:r>
              <a:rPr lang="en-US" sz="2999">
                <a:solidFill>
                  <a:srgbClr val="000000"/>
                </a:solidFill>
                <a:latin typeface="29LT Riwaya Informal"/>
                <a:ea typeface="29LT Riwaya Informal"/>
                <a:cs typeface="29LT Riwaya Informal"/>
                <a:sym typeface="29LT Riwaya Informal"/>
              </a:rPr>
              <a:t>convivialité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2858750"/>
          </a:xfrm>
          <a:custGeom>
            <a:avLst/>
            <a:gdLst/>
            <a:ahLst/>
            <a:cxnLst/>
            <a:rect l="l" t="t" r="r" b="b"/>
            <a:pathLst>
              <a:path w="10287000" h="12858750">
                <a:moveTo>
                  <a:pt x="0" y="0"/>
                </a:moveTo>
                <a:lnTo>
                  <a:pt x="10287000" y="0"/>
                </a:lnTo>
                <a:lnTo>
                  <a:pt x="10287000" y="12858750"/>
                </a:lnTo>
                <a:lnTo>
                  <a:pt x="0" y="12858750"/>
                </a:lnTo>
                <a:lnTo>
                  <a:pt x="0" y="0"/>
                </a:lnTo>
                <a:close/>
              </a:path>
            </a:pathLst>
          </a:custGeom>
          <a:blipFill>
            <a:blip r:embed="rId2"/>
            <a:stretch>
              <a:fillRect l="-35944" t="-2704" r="-63340" b="-3513"/>
            </a:stretch>
          </a:blipFill>
        </p:spPr>
        <p:txBody>
          <a:bodyPr/>
          <a:lstStyle/>
          <a:p>
            <a:endParaRPr lang="fr-FR"/>
          </a:p>
        </p:txBody>
      </p:sp>
      <p:sp>
        <p:nvSpPr>
          <p:cNvPr id="3" name="Freeform 3"/>
          <p:cNvSpPr/>
          <p:nvPr/>
        </p:nvSpPr>
        <p:spPr>
          <a:xfrm>
            <a:off x="5529799" y="2168150"/>
            <a:ext cx="4087112" cy="1390983"/>
          </a:xfrm>
          <a:custGeom>
            <a:avLst/>
            <a:gdLst/>
            <a:ahLst/>
            <a:cxnLst/>
            <a:rect l="l" t="t" r="r" b="b"/>
            <a:pathLst>
              <a:path w="4087112" h="1390983">
                <a:moveTo>
                  <a:pt x="0" y="0"/>
                </a:moveTo>
                <a:lnTo>
                  <a:pt x="4087112" y="0"/>
                </a:lnTo>
                <a:lnTo>
                  <a:pt x="4087112" y="1390982"/>
                </a:lnTo>
                <a:lnTo>
                  <a:pt x="0" y="1390982"/>
                </a:lnTo>
                <a:lnTo>
                  <a:pt x="0" y="0"/>
                </a:lnTo>
                <a:close/>
              </a:path>
            </a:pathLst>
          </a:custGeom>
          <a:blipFill>
            <a:blip r:embed="rId3"/>
            <a:stretch>
              <a:fillRect t="-35835" b="-84535"/>
            </a:stretch>
          </a:blipFill>
        </p:spPr>
        <p:txBody>
          <a:bodyPr/>
          <a:lstStyle/>
          <a:p>
            <a:endParaRPr lang="fr-FR"/>
          </a:p>
        </p:txBody>
      </p:sp>
      <p:sp>
        <p:nvSpPr>
          <p:cNvPr id="4" name="Freeform 4"/>
          <p:cNvSpPr/>
          <p:nvPr/>
        </p:nvSpPr>
        <p:spPr>
          <a:xfrm>
            <a:off x="375213" y="4108889"/>
            <a:ext cx="3874113" cy="2817253"/>
          </a:xfrm>
          <a:custGeom>
            <a:avLst/>
            <a:gdLst/>
            <a:ahLst/>
            <a:cxnLst/>
            <a:rect l="l" t="t" r="r" b="b"/>
            <a:pathLst>
              <a:path w="3874113" h="2817253">
                <a:moveTo>
                  <a:pt x="0" y="0"/>
                </a:moveTo>
                <a:lnTo>
                  <a:pt x="3874113" y="0"/>
                </a:lnTo>
                <a:lnTo>
                  <a:pt x="3874113" y="2817253"/>
                </a:lnTo>
                <a:lnTo>
                  <a:pt x="0" y="2817253"/>
                </a:lnTo>
                <a:lnTo>
                  <a:pt x="0" y="0"/>
                </a:lnTo>
                <a:close/>
              </a:path>
            </a:pathLst>
          </a:custGeom>
          <a:blipFill>
            <a:blip r:embed="rId4"/>
            <a:stretch>
              <a:fillRect t="-9202" b="-74148"/>
            </a:stretch>
          </a:blipFill>
        </p:spPr>
        <p:txBody>
          <a:bodyPr/>
          <a:lstStyle/>
          <a:p>
            <a:endParaRPr lang="fr-FR"/>
          </a:p>
        </p:txBody>
      </p:sp>
      <p:sp>
        <p:nvSpPr>
          <p:cNvPr id="5" name="Freeform 5"/>
          <p:cNvSpPr/>
          <p:nvPr/>
        </p:nvSpPr>
        <p:spPr>
          <a:xfrm>
            <a:off x="705797" y="10071509"/>
            <a:ext cx="3212946" cy="2391744"/>
          </a:xfrm>
          <a:custGeom>
            <a:avLst/>
            <a:gdLst/>
            <a:ahLst/>
            <a:cxnLst/>
            <a:rect l="l" t="t" r="r" b="b"/>
            <a:pathLst>
              <a:path w="3212946" h="2391744">
                <a:moveTo>
                  <a:pt x="0" y="0"/>
                </a:moveTo>
                <a:lnTo>
                  <a:pt x="3212946" y="0"/>
                </a:lnTo>
                <a:lnTo>
                  <a:pt x="3212946" y="2391744"/>
                </a:lnTo>
                <a:lnTo>
                  <a:pt x="0" y="2391744"/>
                </a:lnTo>
                <a:lnTo>
                  <a:pt x="0" y="0"/>
                </a:lnTo>
                <a:close/>
              </a:path>
            </a:pathLst>
          </a:custGeom>
          <a:blipFill>
            <a:blip r:embed="rId5"/>
            <a:stretch>
              <a:fillRect t="-48546" b="-30566"/>
            </a:stretch>
          </a:blipFill>
        </p:spPr>
        <p:txBody>
          <a:bodyPr/>
          <a:lstStyle/>
          <a:p>
            <a:endParaRPr lang="fr-FR"/>
          </a:p>
        </p:txBody>
      </p:sp>
      <p:sp>
        <p:nvSpPr>
          <p:cNvPr id="6" name="Freeform 6"/>
          <p:cNvSpPr/>
          <p:nvPr/>
        </p:nvSpPr>
        <p:spPr>
          <a:xfrm>
            <a:off x="3795402" y="7545238"/>
            <a:ext cx="5462898" cy="2468454"/>
          </a:xfrm>
          <a:custGeom>
            <a:avLst/>
            <a:gdLst/>
            <a:ahLst/>
            <a:cxnLst/>
            <a:rect l="l" t="t" r="r" b="b"/>
            <a:pathLst>
              <a:path w="5462898" h="2468454">
                <a:moveTo>
                  <a:pt x="0" y="0"/>
                </a:moveTo>
                <a:lnTo>
                  <a:pt x="5462898" y="0"/>
                </a:lnTo>
                <a:lnTo>
                  <a:pt x="5462898" y="2468453"/>
                </a:lnTo>
                <a:lnTo>
                  <a:pt x="0" y="2468453"/>
                </a:lnTo>
                <a:lnTo>
                  <a:pt x="0" y="0"/>
                </a:lnTo>
                <a:close/>
              </a:path>
            </a:pathLst>
          </a:custGeom>
          <a:blipFill>
            <a:blip r:embed="rId6"/>
            <a:stretch>
              <a:fillRect t="-83786" b="-111291"/>
            </a:stretch>
          </a:blipFill>
        </p:spPr>
        <p:txBody>
          <a:bodyPr/>
          <a:lstStyle/>
          <a:p>
            <a:endParaRPr lang="fr-FR"/>
          </a:p>
        </p:txBody>
      </p:sp>
      <p:sp>
        <p:nvSpPr>
          <p:cNvPr id="7" name="Freeform 7"/>
          <p:cNvSpPr/>
          <p:nvPr/>
        </p:nvSpPr>
        <p:spPr>
          <a:xfrm>
            <a:off x="1521568" y="4695779"/>
            <a:ext cx="553459" cy="245651"/>
          </a:xfrm>
          <a:custGeom>
            <a:avLst/>
            <a:gdLst/>
            <a:ahLst/>
            <a:cxnLst/>
            <a:rect l="l" t="t" r="r" b="b"/>
            <a:pathLst>
              <a:path w="553459" h="245651">
                <a:moveTo>
                  <a:pt x="0" y="0"/>
                </a:moveTo>
                <a:lnTo>
                  <a:pt x="553458" y="0"/>
                </a:lnTo>
                <a:lnTo>
                  <a:pt x="553458" y="245651"/>
                </a:lnTo>
                <a:lnTo>
                  <a:pt x="0" y="245651"/>
                </a:lnTo>
                <a:lnTo>
                  <a:pt x="0" y="0"/>
                </a:lnTo>
                <a:close/>
              </a:path>
            </a:pathLst>
          </a:custGeom>
          <a:blipFill>
            <a:blip r:embed="rId7"/>
            <a:stretch>
              <a:fillRect b="-50389"/>
            </a:stretch>
          </a:blipFill>
        </p:spPr>
        <p:txBody>
          <a:bodyPr/>
          <a:lstStyle/>
          <a:p>
            <a:endParaRPr lang="fr-FR"/>
          </a:p>
        </p:txBody>
      </p:sp>
      <p:sp>
        <p:nvSpPr>
          <p:cNvPr id="8" name="TextBox 8"/>
          <p:cNvSpPr txBox="1"/>
          <p:nvPr/>
        </p:nvSpPr>
        <p:spPr>
          <a:xfrm>
            <a:off x="4610103" y="981075"/>
            <a:ext cx="5006808" cy="860425"/>
          </a:xfrm>
          <a:prstGeom prst="rect">
            <a:avLst/>
          </a:prstGeom>
        </p:spPr>
        <p:txBody>
          <a:bodyPr lIns="0" tIns="0" rIns="0" bIns="0" rtlCol="0" anchor="t">
            <a:spAutoFit/>
          </a:bodyPr>
          <a:lstStyle/>
          <a:p>
            <a:pPr algn="ctr">
              <a:lnSpc>
                <a:spcPts val="3500"/>
              </a:lnSpc>
              <a:spcBef>
                <a:spcPct val="0"/>
              </a:spcBef>
            </a:pPr>
            <a:r>
              <a:rPr lang="en-US" sz="2500" spc="272">
                <a:solidFill>
                  <a:srgbClr val="000000"/>
                </a:solidFill>
                <a:latin typeface="Simonetta"/>
                <a:ea typeface="Simonetta"/>
                <a:cs typeface="Simonetta"/>
                <a:sym typeface="Simonetta"/>
              </a:rPr>
              <a:t>RENCONTRE INTER-EHPAD DES GRAVES</a:t>
            </a:r>
          </a:p>
        </p:txBody>
      </p:sp>
      <p:sp>
        <p:nvSpPr>
          <p:cNvPr id="9" name="TextBox 9"/>
          <p:cNvSpPr txBox="1"/>
          <p:nvPr/>
        </p:nvSpPr>
        <p:spPr>
          <a:xfrm>
            <a:off x="4676136" y="3908561"/>
            <a:ext cx="4874742" cy="3578860"/>
          </a:xfrm>
          <a:prstGeom prst="rect">
            <a:avLst/>
          </a:prstGeom>
        </p:spPr>
        <p:txBody>
          <a:bodyPr lIns="0" tIns="0" rIns="0" bIns="0" rtlCol="0" anchor="t">
            <a:spAutoFit/>
          </a:bodyPr>
          <a:lstStyle/>
          <a:p>
            <a:pPr algn="just">
              <a:lnSpc>
                <a:spcPts val="2240"/>
              </a:lnSpc>
            </a:pPr>
            <a:r>
              <a:rPr lang="en-US" sz="1600">
                <a:solidFill>
                  <a:srgbClr val="000000"/>
                </a:solidFill>
                <a:latin typeface="29LT Riwaya Informal"/>
                <a:ea typeface="29LT Riwaya Informal"/>
                <a:cs typeface="29LT Riwaya Informal"/>
                <a:sym typeface="29LT Riwaya Informal"/>
              </a:rPr>
              <a:t>Nous avons eu le plaisir d’accueillir au sein de notre établissement les résidents des EHPAD des Graves pour une après-midi placée sous le signe de la convivialité et du jeu.</a:t>
            </a:r>
          </a:p>
          <a:p>
            <a:pPr algn="just">
              <a:lnSpc>
                <a:spcPts val="2240"/>
              </a:lnSpc>
            </a:pPr>
            <a:r>
              <a:rPr lang="en-US" sz="1600">
                <a:solidFill>
                  <a:srgbClr val="000000"/>
                </a:solidFill>
                <a:latin typeface="29LT Riwaya Informal"/>
                <a:ea typeface="29LT Riwaya Informal"/>
                <a:cs typeface="29LT Riwaya Informal"/>
                <a:sym typeface="29LT Riwaya Informal"/>
              </a:rPr>
              <a:t>Dès leur arrivée, les personnes se sont installés autour de différentes tables de jeux, favorisant les rencontres, les discussions.</a:t>
            </a:r>
          </a:p>
          <a:p>
            <a:pPr algn="just">
              <a:lnSpc>
                <a:spcPts val="2240"/>
              </a:lnSpc>
            </a:pPr>
            <a:r>
              <a:rPr lang="en-US" sz="1600">
                <a:solidFill>
                  <a:srgbClr val="000000"/>
                </a:solidFill>
                <a:latin typeface="29LT Riwaya Informal"/>
                <a:ea typeface="29LT Riwaya Informal"/>
                <a:cs typeface="29LT Riwaya Informal"/>
                <a:sym typeface="29LT Riwaya Informal"/>
              </a:rPr>
              <a:t>Cette rencontre inter-établissements a permis à chacun de partager un moment.</a:t>
            </a:r>
          </a:p>
          <a:p>
            <a:pPr algn="just">
              <a:lnSpc>
                <a:spcPts val="2240"/>
              </a:lnSpc>
              <a:spcBef>
                <a:spcPct val="0"/>
              </a:spcBef>
            </a:pPr>
            <a:r>
              <a:rPr lang="en-US" sz="1600">
                <a:solidFill>
                  <a:srgbClr val="000000"/>
                </a:solidFill>
                <a:latin typeface="29LT Riwaya Informal"/>
                <a:ea typeface="29LT Riwaya Informal"/>
                <a:cs typeface="29LT Riwaya Informal"/>
                <a:sym typeface="29LT Riwaya Informal"/>
              </a:rPr>
              <a:t>Les participants ont pu s’affronter amicalement autour d’une partie de belote très appréciée, le jeu inspiré de Qui veut gagner des millions, des parties de Rummikub, de Triomino ainsi que de dames. Ces jeux ont sollicité la réflexion, la mémoire et surtout la bonne humeur de tous.</a:t>
            </a:r>
          </a:p>
        </p:txBody>
      </p:sp>
      <p:sp>
        <p:nvSpPr>
          <p:cNvPr id="10" name="TextBox 10"/>
          <p:cNvSpPr txBox="1"/>
          <p:nvPr/>
        </p:nvSpPr>
        <p:spPr>
          <a:xfrm>
            <a:off x="4094801" y="10145336"/>
            <a:ext cx="5522110" cy="2282676"/>
          </a:xfrm>
          <a:prstGeom prst="rect">
            <a:avLst/>
          </a:prstGeom>
        </p:spPr>
        <p:txBody>
          <a:bodyPr wrap="square" lIns="0" tIns="0" rIns="0" bIns="0" rtlCol="0" anchor="t">
            <a:spAutoFit/>
          </a:bodyPr>
          <a:lstStyle/>
          <a:p>
            <a:pPr algn="ctr">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Tout au long de </a:t>
            </a:r>
            <a:r>
              <a:rPr lang="en-US" sz="1600" dirty="0" err="1">
                <a:solidFill>
                  <a:srgbClr val="000000"/>
                </a:solidFill>
                <a:latin typeface="29LT Riwaya Informal"/>
                <a:ea typeface="29LT Riwaya Informal"/>
                <a:cs typeface="29LT Riwaya Informal"/>
                <a:sym typeface="29LT Riwaya Informal"/>
              </a:rPr>
              <a:t>l’après</a:t>
            </a:r>
            <a:r>
              <a:rPr lang="en-US" sz="1600" dirty="0">
                <a:solidFill>
                  <a:srgbClr val="000000"/>
                </a:solidFill>
                <a:latin typeface="29LT Riwaya Informal"/>
                <a:ea typeface="29LT Riwaya Informal"/>
                <a:cs typeface="29LT Riwaya Informal"/>
                <a:sym typeface="29LT Riwaya Informal"/>
              </a:rPr>
              <a:t>-midi, </a:t>
            </a:r>
            <a:r>
              <a:rPr lang="en-US" sz="1600" dirty="0" err="1">
                <a:solidFill>
                  <a:srgbClr val="000000"/>
                </a:solidFill>
                <a:latin typeface="29LT Riwaya Informal"/>
                <a:ea typeface="29LT Riwaya Informal"/>
                <a:cs typeface="29LT Riwaya Informal"/>
                <a:sym typeface="29LT Riwaya Informal"/>
              </a:rPr>
              <a:t>l’ambiance</a:t>
            </a:r>
            <a:r>
              <a:rPr lang="en-US" sz="1600" dirty="0">
                <a:solidFill>
                  <a:srgbClr val="000000"/>
                </a:solidFill>
                <a:latin typeface="29LT Riwaya Informal"/>
                <a:ea typeface="29LT Riwaya Informal"/>
                <a:cs typeface="29LT Riwaya Informal"/>
                <a:sym typeface="29LT Riwaya Informal"/>
              </a:rPr>
              <a:t> est </a:t>
            </a:r>
            <a:r>
              <a:rPr lang="en-US" sz="1600" dirty="0" err="1">
                <a:solidFill>
                  <a:srgbClr val="000000"/>
                </a:solidFill>
                <a:latin typeface="29LT Riwaya Informal"/>
                <a:ea typeface="29LT Riwaya Informal"/>
                <a:cs typeface="29LT Riwaya Informal"/>
                <a:sym typeface="29LT Riwaya Informal"/>
              </a:rPr>
              <a:t>restée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détendue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portée</a:t>
            </a:r>
            <a:r>
              <a:rPr lang="en-US" sz="1600" dirty="0">
                <a:solidFill>
                  <a:srgbClr val="000000"/>
                </a:solidFill>
                <a:latin typeface="29LT Riwaya Informal"/>
                <a:ea typeface="29LT Riwaya Informal"/>
                <a:cs typeface="29LT Riwaya Informal"/>
                <a:sym typeface="29LT Riwaya Informal"/>
              </a:rPr>
              <a:t> par le plaisir simple de </a:t>
            </a:r>
            <a:r>
              <a:rPr lang="en-US" sz="1600" dirty="0" err="1">
                <a:solidFill>
                  <a:srgbClr val="000000"/>
                </a:solidFill>
                <a:latin typeface="29LT Riwaya Informal"/>
                <a:ea typeface="29LT Riwaya Informal"/>
                <a:cs typeface="29LT Riwaya Informal"/>
                <a:sym typeface="29LT Riwaya Informal"/>
              </a:rPr>
              <a:t>partager</a:t>
            </a:r>
            <a:r>
              <a:rPr lang="en-US" sz="1600" dirty="0">
                <a:solidFill>
                  <a:srgbClr val="000000"/>
                </a:solidFill>
                <a:latin typeface="29LT Riwaya Informal"/>
                <a:ea typeface="29LT Riwaya Informal"/>
                <a:cs typeface="29LT Riwaya Informal"/>
                <a:sym typeface="29LT Riwaya Informal"/>
              </a:rPr>
              <a:t> un moment </a:t>
            </a:r>
            <a:r>
              <a:rPr lang="en-US" sz="1600" dirty="0" err="1">
                <a:solidFill>
                  <a:srgbClr val="000000"/>
                </a:solidFill>
                <a:latin typeface="29LT Riwaya Informal"/>
                <a:ea typeface="29LT Riwaya Informal"/>
                <a:cs typeface="29LT Riwaya Informal"/>
                <a:sym typeface="29LT Riwaya Informal"/>
              </a:rPr>
              <a:t>différent</a:t>
            </a:r>
            <a:r>
              <a:rPr lang="en-US" sz="1600" dirty="0">
                <a:solidFill>
                  <a:srgbClr val="000000"/>
                </a:solidFill>
                <a:latin typeface="29LT Riwaya Informal"/>
                <a:ea typeface="29LT Riwaya Informal"/>
                <a:cs typeface="29LT Riwaya Informal"/>
                <a:sym typeface="29LT Riwaya Informal"/>
              </a:rPr>
              <a:t> du </a:t>
            </a:r>
            <a:r>
              <a:rPr lang="en-US" sz="1600" dirty="0" err="1">
                <a:solidFill>
                  <a:srgbClr val="000000"/>
                </a:solidFill>
                <a:latin typeface="29LT Riwaya Informal"/>
                <a:ea typeface="29LT Riwaya Informal"/>
                <a:cs typeface="29LT Riwaya Informal"/>
                <a:sym typeface="29LT Riwaya Informal"/>
              </a:rPr>
              <a:t>quotidien</a:t>
            </a:r>
            <a:r>
              <a:rPr lang="en-US" sz="1600" dirty="0">
                <a:solidFill>
                  <a:srgbClr val="000000"/>
                </a:solidFill>
                <a:latin typeface="29LT Riwaya Informal"/>
                <a:ea typeface="29LT Riwaya Informal"/>
                <a:cs typeface="29LT Riwaya Informal"/>
                <a:sym typeface="29LT Riwaya Informal"/>
              </a:rPr>
              <a:t>.</a:t>
            </a:r>
          </a:p>
          <a:p>
            <a:pPr algn="ctr">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Nous </a:t>
            </a:r>
            <a:r>
              <a:rPr lang="en-US" sz="1600" dirty="0" err="1">
                <a:solidFill>
                  <a:srgbClr val="000000"/>
                </a:solidFill>
                <a:latin typeface="29LT Riwaya Informal"/>
                <a:ea typeface="29LT Riwaya Informal"/>
                <a:cs typeface="29LT Riwaya Informal"/>
                <a:sym typeface="29LT Riwaya Informal"/>
              </a:rPr>
              <a:t>remercions</a:t>
            </a:r>
            <a:r>
              <a:rPr lang="en-US" sz="1600" dirty="0">
                <a:solidFill>
                  <a:srgbClr val="000000"/>
                </a:solidFill>
                <a:latin typeface="29LT Riwaya Informal"/>
                <a:ea typeface="29LT Riwaya Informal"/>
                <a:cs typeface="29LT Riwaya Informal"/>
                <a:sym typeface="29LT Riwaya Informal"/>
              </a:rPr>
              <a:t> les </a:t>
            </a:r>
            <a:r>
              <a:rPr lang="en-US" sz="1600" dirty="0" err="1">
                <a:solidFill>
                  <a:srgbClr val="000000"/>
                </a:solidFill>
                <a:latin typeface="29LT Riwaya Informal"/>
                <a:ea typeface="29LT Riwaya Informal"/>
                <a:cs typeface="29LT Riwaya Informal"/>
                <a:sym typeface="29LT Riwaya Informal"/>
              </a:rPr>
              <a:t>résidents</a:t>
            </a:r>
            <a:r>
              <a:rPr lang="en-US" sz="1600" dirty="0">
                <a:solidFill>
                  <a:srgbClr val="000000"/>
                </a:solidFill>
                <a:latin typeface="29LT Riwaya Informal"/>
                <a:ea typeface="29LT Riwaya Informal"/>
                <a:cs typeface="29LT Riwaya Informal"/>
                <a:sym typeface="29LT Riwaya Informal"/>
              </a:rPr>
              <a:t> et les </a:t>
            </a:r>
            <a:r>
              <a:rPr lang="en-US" sz="1600" dirty="0" err="1">
                <a:solidFill>
                  <a:srgbClr val="000000"/>
                </a:solidFill>
                <a:latin typeface="29LT Riwaya Informal"/>
                <a:ea typeface="29LT Riwaya Informal"/>
                <a:cs typeface="29LT Riwaya Informal"/>
                <a:sym typeface="29LT Riwaya Informal"/>
              </a:rPr>
              <a:t>animatrices</a:t>
            </a:r>
            <a:r>
              <a:rPr lang="en-US" sz="1600" dirty="0">
                <a:solidFill>
                  <a:srgbClr val="000000"/>
                </a:solidFill>
                <a:latin typeface="29LT Riwaya Informal"/>
                <a:ea typeface="29LT Riwaya Informal"/>
                <a:cs typeface="29LT Riwaya Informal"/>
                <a:sym typeface="29LT Riwaya Informal"/>
              </a:rPr>
              <a:t> des EHPAD des Graves pour </a:t>
            </a:r>
            <a:r>
              <a:rPr lang="en-US" sz="1600" dirty="0" err="1">
                <a:solidFill>
                  <a:srgbClr val="000000"/>
                </a:solidFill>
                <a:latin typeface="29LT Riwaya Informal"/>
                <a:ea typeface="29LT Riwaya Informal"/>
                <a:cs typeface="29LT Riwaya Informal"/>
                <a:sym typeface="29LT Riwaya Informal"/>
              </a:rPr>
              <a:t>leur</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présence</a:t>
            </a:r>
            <a:r>
              <a:rPr lang="en-US" sz="1600" dirty="0">
                <a:solidFill>
                  <a:srgbClr val="000000"/>
                </a:solidFill>
                <a:latin typeface="29LT Riwaya Informal"/>
                <a:ea typeface="29LT Riwaya Informal"/>
                <a:cs typeface="29LT Riwaya Informal"/>
                <a:sym typeface="29LT Riwaya Informal"/>
              </a:rPr>
              <a:t> et </a:t>
            </a:r>
            <a:r>
              <a:rPr lang="en-US" sz="1600" dirty="0" err="1">
                <a:solidFill>
                  <a:srgbClr val="000000"/>
                </a:solidFill>
                <a:latin typeface="29LT Riwaya Informal"/>
                <a:ea typeface="29LT Riwaya Informal"/>
                <a:cs typeface="29LT Riwaya Informal"/>
                <a:sym typeface="29LT Riwaya Informal"/>
              </a:rPr>
              <a:t>leur</a:t>
            </a:r>
            <a:r>
              <a:rPr lang="en-US" sz="1600" dirty="0">
                <a:solidFill>
                  <a:srgbClr val="000000"/>
                </a:solidFill>
                <a:latin typeface="29LT Riwaya Informal"/>
                <a:ea typeface="29LT Riwaya Informal"/>
                <a:cs typeface="29LT Riwaya Informal"/>
                <a:sym typeface="29LT Riwaya Informal"/>
              </a:rPr>
              <a:t> participation. </a:t>
            </a:r>
          </a:p>
          <a:p>
            <a:pPr algn="ctr">
              <a:lnSpc>
                <a:spcPts val="2240"/>
              </a:lnSpc>
              <a:spcBef>
                <a:spcPct val="0"/>
              </a:spcBef>
            </a:pPr>
            <a:r>
              <a:rPr lang="en-US" sz="1600" dirty="0" err="1">
                <a:solidFill>
                  <a:srgbClr val="000000"/>
                </a:solidFill>
                <a:latin typeface="29LT Riwaya Informal"/>
                <a:ea typeface="29LT Riwaya Informal"/>
                <a:cs typeface="29LT Riwaya Informal"/>
                <a:sym typeface="29LT Riwaya Informal"/>
              </a:rPr>
              <a:t>Ces</a:t>
            </a:r>
            <a:r>
              <a:rPr lang="en-US" sz="1600" dirty="0">
                <a:solidFill>
                  <a:srgbClr val="000000"/>
                </a:solidFill>
                <a:latin typeface="29LT Riwaya Informal"/>
                <a:ea typeface="29LT Riwaya Informal"/>
                <a:cs typeface="29LT Riwaya Informal"/>
                <a:sym typeface="29LT Riwaya Informal"/>
              </a:rPr>
              <a:t> rencontres </a:t>
            </a:r>
            <a:r>
              <a:rPr lang="en-US" sz="1600" dirty="0" err="1">
                <a:solidFill>
                  <a:srgbClr val="000000"/>
                </a:solidFill>
                <a:latin typeface="29LT Riwaya Informal"/>
                <a:ea typeface="29LT Riwaya Informal"/>
                <a:cs typeface="29LT Riwaya Informal"/>
                <a:sym typeface="29LT Riwaya Informal"/>
              </a:rPr>
              <a:t>sont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toujours</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intéressantes</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en</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échanges</a:t>
            </a:r>
            <a:r>
              <a:rPr lang="en-US" sz="1600" dirty="0">
                <a:solidFill>
                  <a:srgbClr val="000000"/>
                </a:solidFill>
                <a:latin typeface="29LT Riwaya Informal"/>
                <a:ea typeface="29LT Riwaya Informal"/>
                <a:cs typeface="29LT Riwaya Informal"/>
                <a:sym typeface="29LT Riwaya Informal"/>
              </a:rPr>
              <a:t> et </a:t>
            </a:r>
            <a:r>
              <a:rPr lang="en-US" sz="1600" dirty="0" err="1">
                <a:solidFill>
                  <a:srgbClr val="000000"/>
                </a:solidFill>
                <a:latin typeface="29LT Riwaya Informal"/>
                <a:ea typeface="29LT Riwaya Informal"/>
                <a:cs typeface="29LT Riwaya Informal"/>
                <a:sym typeface="29LT Riwaya Informal"/>
              </a:rPr>
              <a:t>en</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sourires</a:t>
            </a:r>
            <a:r>
              <a:rPr lang="en-US" sz="1600" dirty="0">
                <a:solidFill>
                  <a:srgbClr val="000000"/>
                </a:solidFill>
                <a:latin typeface="29LT Riwaya Informal"/>
                <a:ea typeface="29LT Riwaya Informal"/>
                <a:cs typeface="29LT Riwaya Informal"/>
                <a:sym typeface="29LT Riwaya Informal"/>
              </a:rPr>
              <a:t>, et nous </a:t>
            </a:r>
            <a:r>
              <a:rPr lang="en-US" sz="1600" dirty="0" err="1">
                <a:solidFill>
                  <a:srgbClr val="000000"/>
                </a:solidFill>
                <a:latin typeface="29LT Riwaya Informal"/>
                <a:ea typeface="29LT Riwaya Informal"/>
                <a:cs typeface="29LT Riwaya Informal"/>
                <a:sym typeface="29LT Riwaya Informal"/>
              </a:rPr>
              <a:t>aurons</a:t>
            </a:r>
            <a:r>
              <a:rPr lang="en-US" sz="1600" dirty="0">
                <a:solidFill>
                  <a:srgbClr val="000000"/>
                </a:solidFill>
                <a:latin typeface="29LT Riwaya Informal"/>
                <a:ea typeface="29LT Riwaya Informal"/>
                <a:cs typeface="29LT Riwaya Informal"/>
                <a:sym typeface="29LT Riwaya Informal"/>
              </a:rPr>
              <a:t> le plaisir de les </a:t>
            </a:r>
            <a:r>
              <a:rPr lang="en-US" sz="1600" dirty="0" err="1">
                <a:solidFill>
                  <a:srgbClr val="000000"/>
                </a:solidFill>
                <a:latin typeface="29LT Riwaya Informal"/>
                <a:ea typeface="29LT Riwaya Informal"/>
                <a:cs typeface="29LT Riwaya Informal"/>
                <a:sym typeface="29LT Riwaya Informal"/>
              </a:rPr>
              <a:t>renouveler</a:t>
            </a:r>
            <a:r>
              <a:rPr lang="en-US" sz="1600" dirty="0">
                <a:solidFill>
                  <a:srgbClr val="000000"/>
                </a:solidFill>
                <a:latin typeface="29LT Riwaya Informal"/>
                <a:ea typeface="29LT Riwaya Informal"/>
                <a:cs typeface="29LT Riwaya Informal"/>
                <a:sym typeface="29LT Riwaya Informal"/>
              </a:rPr>
              <a:t> très </a:t>
            </a:r>
            <a:r>
              <a:rPr lang="en-US" sz="1600" dirty="0" err="1">
                <a:solidFill>
                  <a:srgbClr val="000000"/>
                </a:solidFill>
                <a:latin typeface="29LT Riwaya Informal"/>
                <a:ea typeface="29LT Riwaya Informal"/>
                <a:cs typeface="29LT Riwaya Informal"/>
                <a:sym typeface="29LT Riwaya Informal"/>
              </a:rPr>
              <a:t>prochainement</a:t>
            </a:r>
            <a:r>
              <a:rPr lang="en-US" sz="1600" dirty="0">
                <a:solidFill>
                  <a:srgbClr val="000000"/>
                </a:solidFill>
                <a:latin typeface="29LT Riwaya Informal"/>
                <a:ea typeface="29LT Riwaya Informal"/>
                <a:cs typeface="29LT Riwaya Informal"/>
                <a:sym typeface="29LT Riwaya Informal"/>
              </a:rPr>
              <a:t>!</a:t>
            </a:r>
          </a:p>
          <a:p>
            <a:pPr algn="ctr">
              <a:lnSpc>
                <a:spcPts val="2380"/>
              </a:lnSpc>
              <a:spcBef>
                <a:spcPct val="0"/>
              </a:spcBef>
            </a:pPr>
            <a:endParaRPr lang="en-US" sz="1600" dirty="0">
              <a:solidFill>
                <a:srgbClr val="000000"/>
              </a:solidFill>
              <a:latin typeface="29LT Riwaya Informal"/>
              <a:ea typeface="29LT Riwaya Informal"/>
              <a:cs typeface="29LT Riwaya Informal"/>
              <a:sym typeface="29LT Riwaya Inform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56680" y="2723083"/>
            <a:ext cx="1361771" cy="2162447"/>
          </a:xfrm>
          <a:custGeom>
            <a:avLst/>
            <a:gdLst/>
            <a:ahLst/>
            <a:cxnLst/>
            <a:rect l="l" t="t" r="r" b="b"/>
            <a:pathLst>
              <a:path w="1361771" h="2162447">
                <a:moveTo>
                  <a:pt x="0" y="0"/>
                </a:moveTo>
                <a:lnTo>
                  <a:pt x="1361772" y="0"/>
                </a:lnTo>
                <a:lnTo>
                  <a:pt x="1361772" y="2162447"/>
                </a:lnTo>
                <a:lnTo>
                  <a:pt x="0" y="2162447"/>
                </a:lnTo>
                <a:lnTo>
                  <a:pt x="0" y="0"/>
                </a:lnTo>
                <a:close/>
              </a:path>
            </a:pathLst>
          </a:custGeom>
          <a:blipFill>
            <a:blip r:embed="rId2"/>
            <a:stretch>
              <a:fillRect l="-17075" r="-18872" b="-14148"/>
            </a:stretch>
          </a:blipFill>
        </p:spPr>
        <p:txBody>
          <a:bodyPr/>
          <a:lstStyle/>
          <a:p>
            <a:endParaRPr lang="fr-FR"/>
          </a:p>
        </p:txBody>
      </p:sp>
      <p:sp>
        <p:nvSpPr>
          <p:cNvPr id="3" name="Freeform 3"/>
          <p:cNvSpPr/>
          <p:nvPr/>
        </p:nvSpPr>
        <p:spPr>
          <a:xfrm>
            <a:off x="3933980" y="9689160"/>
            <a:ext cx="5263391" cy="2140890"/>
          </a:xfrm>
          <a:custGeom>
            <a:avLst/>
            <a:gdLst/>
            <a:ahLst/>
            <a:cxnLst/>
            <a:rect l="l" t="t" r="r" b="b"/>
            <a:pathLst>
              <a:path w="5263391" h="2140890">
                <a:moveTo>
                  <a:pt x="0" y="0"/>
                </a:moveTo>
                <a:lnTo>
                  <a:pt x="5263391" y="0"/>
                </a:lnTo>
                <a:lnTo>
                  <a:pt x="5263391" y="2140890"/>
                </a:lnTo>
                <a:lnTo>
                  <a:pt x="0" y="2140890"/>
                </a:lnTo>
                <a:lnTo>
                  <a:pt x="0" y="0"/>
                </a:lnTo>
                <a:close/>
              </a:path>
            </a:pathLst>
          </a:custGeom>
          <a:blipFill>
            <a:blip r:embed="rId3"/>
            <a:stretch>
              <a:fillRect t="-120893" b="-106907"/>
            </a:stretch>
          </a:blipFill>
        </p:spPr>
        <p:txBody>
          <a:bodyPr/>
          <a:lstStyle/>
          <a:p>
            <a:endParaRPr lang="fr-FR"/>
          </a:p>
        </p:txBody>
      </p:sp>
      <p:sp>
        <p:nvSpPr>
          <p:cNvPr id="4" name="TextBox 4"/>
          <p:cNvSpPr txBox="1"/>
          <p:nvPr/>
        </p:nvSpPr>
        <p:spPr>
          <a:xfrm>
            <a:off x="1176895" y="5890895"/>
            <a:ext cx="2419417" cy="5236210"/>
          </a:xfrm>
          <a:prstGeom prst="rect">
            <a:avLst/>
          </a:prstGeom>
        </p:spPr>
        <p:txBody>
          <a:bodyPr lIns="0" tIns="0" rIns="0" bIns="0" rtlCol="0" anchor="t">
            <a:spAutoFit/>
          </a:bodyPr>
          <a:lstStyle/>
          <a:p>
            <a:pPr algn="just">
              <a:lnSpc>
                <a:spcPts val="2239"/>
              </a:lnSpc>
            </a:pPr>
            <a:r>
              <a:rPr lang="en-US" sz="1599" u="sng" spc="15">
                <a:solidFill>
                  <a:srgbClr val="000000"/>
                </a:solidFill>
                <a:latin typeface="29LT Riwaya Informal"/>
                <a:ea typeface="29LT Riwaya Informal"/>
                <a:cs typeface="29LT Riwaya Informal"/>
                <a:sym typeface="29LT Riwaya Informal"/>
              </a:rPr>
              <a:t> Un moment de partage</a:t>
            </a:r>
          </a:p>
          <a:p>
            <a:pPr algn="just">
              <a:lnSpc>
                <a:spcPts val="2239"/>
              </a:lnSpc>
            </a:pPr>
            <a:r>
              <a:rPr lang="en-US" sz="1599" spc="15">
                <a:solidFill>
                  <a:srgbClr val="000000"/>
                </a:solidFill>
                <a:latin typeface="29LT Riwaya Informal"/>
                <a:ea typeface="29LT Riwaya Informal"/>
                <a:cs typeface="29LT Riwaya Informal"/>
                <a:sym typeface="29LT Riwaya Informal"/>
              </a:rPr>
              <a:t>Autour de la préparation puis du repas, Mr Latapie, Mme Benat, Mme Denost, Mme Hemms et Mr Laurendeau ont partagé un agréable moment.</a:t>
            </a:r>
          </a:p>
          <a:p>
            <a:pPr algn="just">
              <a:lnSpc>
                <a:spcPts val="2239"/>
              </a:lnSpc>
            </a:pPr>
            <a:r>
              <a:rPr lang="en-US" sz="1599" spc="15">
                <a:solidFill>
                  <a:srgbClr val="000000"/>
                </a:solidFill>
                <a:latin typeface="29LT Riwaya Informal"/>
                <a:ea typeface="29LT Riwaya Informal"/>
                <a:cs typeface="29LT Riwaya Informal"/>
                <a:sym typeface="29LT Riwaya Informal"/>
              </a:rPr>
              <a:t>Entre épluchage, cuisine et dégustation, les échanges allaient bon train, mêlant souvenirs et bonne humeur. </a:t>
            </a:r>
          </a:p>
          <a:p>
            <a:pPr algn="just">
              <a:lnSpc>
                <a:spcPts val="2239"/>
              </a:lnSpc>
            </a:pPr>
            <a:r>
              <a:rPr lang="en-US" sz="1599" u="sng" spc="15">
                <a:solidFill>
                  <a:srgbClr val="000000"/>
                </a:solidFill>
                <a:latin typeface="29LT Riwaya Informal"/>
                <a:ea typeface="29LT Riwaya Informal"/>
                <a:cs typeface="29LT Riwaya Informal"/>
                <a:sym typeface="29LT Riwaya Informal"/>
              </a:rPr>
              <a:t>Des instants précieux</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Au-delà de la cuisine, cet atelier a surtout été un moment de convivialité, de partage et de plaisir, où chacun a pu participer et profiter d’un bon repas ensemble.</a:t>
            </a:r>
          </a:p>
        </p:txBody>
      </p:sp>
      <p:sp>
        <p:nvSpPr>
          <p:cNvPr id="5" name="TextBox 5"/>
          <p:cNvSpPr txBox="1"/>
          <p:nvPr/>
        </p:nvSpPr>
        <p:spPr>
          <a:xfrm>
            <a:off x="7028552" y="5536622"/>
            <a:ext cx="2168818" cy="3855085"/>
          </a:xfrm>
          <a:prstGeom prst="rect">
            <a:avLst/>
          </a:prstGeom>
        </p:spPr>
        <p:txBody>
          <a:bodyPr lIns="0" tIns="0" rIns="0" bIns="0" rtlCol="0" anchor="t">
            <a:spAutoFit/>
          </a:bodyPr>
          <a:lstStyle/>
          <a:p>
            <a:pPr algn="just">
              <a:lnSpc>
                <a:spcPts val="2239"/>
              </a:lnSpc>
            </a:pPr>
            <a:r>
              <a:rPr lang="en-US" sz="1599" u="sng" spc="15">
                <a:solidFill>
                  <a:srgbClr val="000000"/>
                </a:solidFill>
                <a:latin typeface="29LT Riwaya Informal"/>
                <a:ea typeface="29LT Riwaya Informal"/>
                <a:cs typeface="29LT Riwaya Informal"/>
                <a:sym typeface="29LT Riwaya Informal"/>
              </a:rPr>
              <a:t>Des souvenirs en musique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Ce repas a fait ressurgir des souvenirs de réceptions et de grands repas d’autrefois, où l’on prenait le temps de se retrouver autour de la table.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Dans cette ambiance chaleureuse, Mme Benat a même poussé la chansonnette, apportant une touche de joie à ce moment!</a:t>
            </a:r>
          </a:p>
        </p:txBody>
      </p:sp>
      <p:pic>
        <p:nvPicPr>
          <p:cNvPr id="6" name="Picture 6"/>
          <p:cNvPicPr>
            <a:picLocks noChangeAspect="1"/>
          </p:cNvPicPr>
          <p:nvPr/>
        </p:nvPicPr>
        <p:blipFill>
          <a:blip r:embed="rId4"/>
          <a:stretch>
            <a:fillRect/>
          </a:stretch>
        </p:blipFill>
        <p:spPr>
          <a:xfrm>
            <a:off x="857256" y="2403444"/>
            <a:ext cx="3522684" cy="3835664"/>
          </a:xfrm>
          <a:prstGeom prst="rect">
            <a:avLst/>
          </a:prstGeom>
        </p:spPr>
      </p:pic>
      <p:pic>
        <p:nvPicPr>
          <p:cNvPr id="7" name="Picture 7"/>
          <p:cNvPicPr>
            <a:picLocks noChangeAspect="1"/>
          </p:cNvPicPr>
          <p:nvPr/>
        </p:nvPicPr>
        <p:blipFill>
          <a:blip r:embed="rId5"/>
          <a:stretch>
            <a:fillRect/>
          </a:stretch>
        </p:blipFill>
        <p:spPr>
          <a:xfrm rot="-335642">
            <a:off x="2918487" y="5714204"/>
            <a:ext cx="4615322" cy="4176631"/>
          </a:xfrm>
          <a:prstGeom prst="rect">
            <a:avLst/>
          </a:prstGeom>
        </p:spPr>
      </p:pic>
      <p:sp>
        <p:nvSpPr>
          <p:cNvPr id="8" name="Freeform 8"/>
          <p:cNvSpPr/>
          <p:nvPr/>
        </p:nvSpPr>
        <p:spPr>
          <a:xfrm>
            <a:off x="3086100" y="1574126"/>
            <a:ext cx="4114800" cy="501257"/>
          </a:xfrm>
          <a:custGeom>
            <a:avLst/>
            <a:gdLst/>
            <a:ahLst/>
            <a:cxnLst/>
            <a:rect l="l" t="t" r="r" b="b"/>
            <a:pathLst>
              <a:path w="4114800" h="501257">
                <a:moveTo>
                  <a:pt x="0" y="0"/>
                </a:moveTo>
                <a:lnTo>
                  <a:pt x="4114800" y="0"/>
                </a:lnTo>
                <a:lnTo>
                  <a:pt x="4114800" y="501257"/>
                </a:lnTo>
                <a:lnTo>
                  <a:pt x="0" y="50125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r-FR"/>
          </a:p>
        </p:txBody>
      </p:sp>
      <p:sp>
        <p:nvSpPr>
          <p:cNvPr id="9" name="TextBox 9"/>
          <p:cNvSpPr txBox="1"/>
          <p:nvPr/>
        </p:nvSpPr>
        <p:spPr>
          <a:xfrm>
            <a:off x="4372351" y="3346234"/>
            <a:ext cx="2828549" cy="1921510"/>
          </a:xfrm>
          <a:prstGeom prst="rect">
            <a:avLst/>
          </a:prstGeom>
        </p:spPr>
        <p:txBody>
          <a:bodyPr lIns="0" tIns="0" rIns="0" bIns="0" rtlCol="0" anchor="t">
            <a:spAutoFit/>
          </a:bodyPr>
          <a:lstStyle/>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Au menu du jour :</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un apéritif pour bien commencer</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des œufs mimosa</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un rôti de bœuf accompagné de purée maison</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et pour finir, un délicieux gâteau au chocolat</a:t>
            </a:r>
          </a:p>
        </p:txBody>
      </p:sp>
      <p:sp>
        <p:nvSpPr>
          <p:cNvPr id="10" name="TextBox 10"/>
          <p:cNvSpPr txBox="1"/>
          <p:nvPr/>
        </p:nvSpPr>
        <p:spPr>
          <a:xfrm>
            <a:off x="2320164" y="971550"/>
            <a:ext cx="5811968" cy="504826"/>
          </a:xfrm>
          <a:prstGeom prst="rect">
            <a:avLst/>
          </a:prstGeom>
        </p:spPr>
        <p:txBody>
          <a:bodyPr lIns="0" tIns="0" rIns="0" bIns="0" rtlCol="0" anchor="t">
            <a:spAutoFit/>
          </a:bodyPr>
          <a:lstStyle/>
          <a:p>
            <a:pPr algn="ctr">
              <a:lnSpc>
                <a:spcPts val="4199"/>
              </a:lnSpc>
              <a:spcBef>
                <a:spcPct val="0"/>
              </a:spcBef>
            </a:pPr>
            <a:r>
              <a:rPr lang="en-US" sz="2999" spc="29">
                <a:solidFill>
                  <a:srgbClr val="000000"/>
                </a:solidFill>
                <a:latin typeface="29LT Riwaya Informal"/>
                <a:ea typeface="29LT Riwaya Informal"/>
                <a:cs typeface="29LT Riwaya Informal"/>
                <a:sym typeface="29LT Riwaya Informal"/>
              </a:rPr>
              <a:t>Atelier cuisine et repas partagé</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2858750"/>
          </a:xfrm>
          <a:custGeom>
            <a:avLst/>
            <a:gdLst/>
            <a:ahLst/>
            <a:cxnLst/>
            <a:rect l="l" t="t" r="r" b="b"/>
            <a:pathLst>
              <a:path w="10287000" h="12858750">
                <a:moveTo>
                  <a:pt x="0" y="0"/>
                </a:moveTo>
                <a:lnTo>
                  <a:pt x="10287000" y="0"/>
                </a:lnTo>
                <a:lnTo>
                  <a:pt x="10287000" y="12858750"/>
                </a:lnTo>
                <a:lnTo>
                  <a:pt x="0" y="12858750"/>
                </a:lnTo>
                <a:lnTo>
                  <a:pt x="0" y="0"/>
                </a:lnTo>
                <a:close/>
              </a:path>
            </a:pathLst>
          </a:custGeom>
          <a:blipFill>
            <a:blip r:embed="rId2"/>
            <a:stretch>
              <a:fillRect/>
            </a:stretch>
          </a:blipFill>
        </p:spPr>
        <p:txBody>
          <a:bodyPr/>
          <a:lstStyle/>
          <a:p>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lipart aquarelle pivoine rose : images de fleurs d&amp;#39;été (JPG, usage commercial)">
            <a:extLst>
              <a:ext uri="{FF2B5EF4-FFF2-40B4-BE49-F238E27FC236}">
                <a16:creationId xmlns:a16="http://schemas.microsoft.com/office/drawing/2014/main" id="{A26DB537-B7FA-F2D6-D23F-B08B8232F462}"/>
              </a:ext>
            </a:extLst>
          </p:cNvPr>
          <p:cNvPicPr>
            <a:picLocks noChangeAspect="1"/>
          </p:cNvPicPr>
          <p:nvPr/>
        </p:nvPicPr>
        <p:blipFill>
          <a:blip r:embed="rId2"/>
          <a:stretch>
            <a:fillRect/>
          </a:stretch>
        </p:blipFill>
        <p:spPr>
          <a:xfrm>
            <a:off x="-36087" y="2311400"/>
            <a:ext cx="10171289" cy="8077200"/>
          </a:xfrm>
          <a:prstGeom prst="rect">
            <a:avLst/>
          </a:prstGeom>
        </p:spPr>
      </p:pic>
    </p:spTree>
    <p:extLst>
      <p:ext uri="{BB962C8B-B14F-4D97-AF65-F5344CB8AC3E}">
        <p14:creationId xmlns:p14="http://schemas.microsoft.com/office/powerpoint/2010/main" val="243763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2858750"/>
          </a:xfrm>
          <a:custGeom>
            <a:avLst/>
            <a:gdLst/>
            <a:ahLst/>
            <a:cxnLst/>
            <a:rect l="l" t="t" r="r" b="b"/>
            <a:pathLst>
              <a:path w="10287000" h="12858750">
                <a:moveTo>
                  <a:pt x="0" y="0"/>
                </a:moveTo>
                <a:lnTo>
                  <a:pt x="10287000" y="0"/>
                </a:lnTo>
                <a:lnTo>
                  <a:pt x="10287000" y="12858750"/>
                </a:lnTo>
                <a:lnTo>
                  <a:pt x="0" y="12858750"/>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rot="-1009176">
            <a:off x="897341" y="9762617"/>
            <a:ext cx="1831461" cy="2236136"/>
            <a:chOff x="0" y="0"/>
            <a:chExt cx="416362" cy="508360"/>
          </a:xfrm>
        </p:grpSpPr>
        <p:sp>
          <p:nvSpPr>
            <p:cNvPr id="4" name="Freeform 4"/>
            <p:cNvSpPr/>
            <p:nvPr/>
          </p:nvSpPr>
          <p:spPr>
            <a:xfrm>
              <a:off x="0" y="0"/>
              <a:ext cx="416362" cy="508360"/>
            </a:xfrm>
            <a:custGeom>
              <a:avLst/>
              <a:gdLst/>
              <a:ahLst/>
              <a:cxnLst/>
              <a:rect l="l" t="t" r="r" b="b"/>
              <a:pathLst>
                <a:path w="416362" h="508360">
                  <a:moveTo>
                    <a:pt x="97225" y="0"/>
                  </a:moveTo>
                  <a:lnTo>
                    <a:pt x="319137" y="0"/>
                  </a:lnTo>
                  <a:cubicBezTo>
                    <a:pt x="344923" y="0"/>
                    <a:pt x="369652" y="10243"/>
                    <a:pt x="387885" y="28477"/>
                  </a:cubicBezTo>
                  <a:cubicBezTo>
                    <a:pt x="406119" y="46710"/>
                    <a:pt x="416362" y="71439"/>
                    <a:pt x="416362" y="97225"/>
                  </a:cubicBezTo>
                  <a:lnTo>
                    <a:pt x="416362" y="411135"/>
                  </a:lnTo>
                  <a:cubicBezTo>
                    <a:pt x="416362" y="464831"/>
                    <a:pt x="372833" y="508360"/>
                    <a:pt x="319137" y="508360"/>
                  </a:cubicBezTo>
                  <a:lnTo>
                    <a:pt x="97225" y="508360"/>
                  </a:lnTo>
                  <a:cubicBezTo>
                    <a:pt x="71439" y="508360"/>
                    <a:pt x="46710" y="498117"/>
                    <a:pt x="28477" y="479884"/>
                  </a:cubicBezTo>
                  <a:cubicBezTo>
                    <a:pt x="10243" y="461650"/>
                    <a:pt x="0" y="436921"/>
                    <a:pt x="0" y="411135"/>
                  </a:cubicBezTo>
                  <a:lnTo>
                    <a:pt x="0" y="97225"/>
                  </a:lnTo>
                  <a:cubicBezTo>
                    <a:pt x="0" y="71439"/>
                    <a:pt x="10243" y="46710"/>
                    <a:pt x="28477" y="28477"/>
                  </a:cubicBezTo>
                  <a:cubicBezTo>
                    <a:pt x="46710" y="10243"/>
                    <a:pt x="71439" y="0"/>
                    <a:pt x="97225" y="0"/>
                  </a:cubicBezTo>
                  <a:close/>
                </a:path>
              </a:pathLst>
            </a:custGeom>
            <a:blipFill>
              <a:blip r:embed="rId3"/>
              <a:stretch>
                <a:fillRect t="-4668" b="-4668"/>
              </a:stretch>
            </a:blipFill>
          </p:spPr>
          <p:txBody>
            <a:bodyPr/>
            <a:lstStyle/>
            <a:p>
              <a:endParaRPr lang="fr-FR"/>
            </a:p>
          </p:txBody>
        </p:sp>
      </p:grpSp>
      <p:grpSp>
        <p:nvGrpSpPr>
          <p:cNvPr id="5" name="Group 5"/>
          <p:cNvGrpSpPr/>
          <p:nvPr/>
        </p:nvGrpSpPr>
        <p:grpSpPr>
          <a:xfrm rot="-5400000">
            <a:off x="7589507" y="10517306"/>
            <a:ext cx="1932550" cy="2006664"/>
            <a:chOff x="0" y="0"/>
            <a:chExt cx="610902" cy="634330"/>
          </a:xfrm>
        </p:grpSpPr>
        <p:sp>
          <p:nvSpPr>
            <p:cNvPr id="6" name="Freeform 6"/>
            <p:cNvSpPr/>
            <p:nvPr/>
          </p:nvSpPr>
          <p:spPr>
            <a:xfrm rot="5536700">
              <a:off x="-20018" y="2937"/>
              <a:ext cx="650937" cy="628457"/>
            </a:xfrm>
            <a:custGeom>
              <a:avLst/>
              <a:gdLst/>
              <a:ahLst/>
              <a:cxnLst/>
              <a:rect l="l" t="t" r="r" b="b"/>
              <a:pathLst>
                <a:path w="650937" h="628457">
                  <a:moveTo>
                    <a:pt x="17035" y="539979"/>
                  </a:moveTo>
                  <a:lnTo>
                    <a:pt x="74" y="113694"/>
                  </a:lnTo>
                  <a:cubicBezTo>
                    <a:pt x="-1949" y="62847"/>
                    <a:pt x="37631" y="19987"/>
                    <a:pt x="88478" y="17964"/>
                  </a:cubicBezTo>
                  <a:lnTo>
                    <a:pt x="538174" y="73"/>
                  </a:lnTo>
                  <a:cubicBezTo>
                    <a:pt x="562591" y="-898"/>
                    <a:pt x="586395" y="7870"/>
                    <a:pt x="604347" y="24449"/>
                  </a:cubicBezTo>
                  <a:cubicBezTo>
                    <a:pt x="622300" y="41028"/>
                    <a:pt x="632932" y="64059"/>
                    <a:pt x="633903" y="88477"/>
                  </a:cubicBezTo>
                  <a:lnTo>
                    <a:pt x="650863" y="514762"/>
                  </a:lnTo>
                  <a:cubicBezTo>
                    <a:pt x="652886" y="565609"/>
                    <a:pt x="613306" y="608469"/>
                    <a:pt x="562459" y="610492"/>
                  </a:cubicBezTo>
                  <a:lnTo>
                    <a:pt x="112764" y="628383"/>
                  </a:lnTo>
                  <a:cubicBezTo>
                    <a:pt x="61917" y="630406"/>
                    <a:pt x="19057" y="590826"/>
                    <a:pt x="17035" y="539979"/>
                  </a:cubicBezTo>
                  <a:close/>
                </a:path>
              </a:pathLst>
            </a:custGeom>
            <a:blipFill>
              <a:blip r:embed="rId4"/>
              <a:stretch>
                <a:fillRect l="-551" t="-19897" r="-1186" b="-20775"/>
              </a:stretch>
            </a:blipFill>
          </p:spPr>
          <p:txBody>
            <a:bodyPr/>
            <a:lstStyle/>
            <a:p>
              <a:endParaRPr lang="fr-FR"/>
            </a:p>
          </p:txBody>
        </p:sp>
      </p:grpSp>
      <p:grpSp>
        <p:nvGrpSpPr>
          <p:cNvPr id="7" name="Group 7"/>
          <p:cNvGrpSpPr/>
          <p:nvPr/>
        </p:nvGrpSpPr>
        <p:grpSpPr>
          <a:xfrm rot="-779623">
            <a:off x="3792841" y="10040214"/>
            <a:ext cx="2396438" cy="2275794"/>
            <a:chOff x="0" y="0"/>
            <a:chExt cx="582491" cy="553166"/>
          </a:xfrm>
        </p:grpSpPr>
        <p:sp>
          <p:nvSpPr>
            <p:cNvPr id="8" name="Freeform 8"/>
            <p:cNvSpPr/>
            <p:nvPr/>
          </p:nvSpPr>
          <p:spPr>
            <a:xfrm>
              <a:off x="0" y="0"/>
              <a:ext cx="582491" cy="553166"/>
            </a:xfrm>
            <a:custGeom>
              <a:avLst/>
              <a:gdLst/>
              <a:ahLst/>
              <a:cxnLst/>
              <a:rect l="l" t="t" r="r" b="b"/>
              <a:pathLst>
                <a:path w="582491" h="553166">
                  <a:moveTo>
                    <a:pt x="74304" y="0"/>
                  </a:moveTo>
                  <a:lnTo>
                    <a:pt x="508187" y="0"/>
                  </a:lnTo>
                  <a:cubicBezTo>
                    <a:pt x="527894" y="0"/>
                    <a:pt x="546793" y="7828"/>
                    <a:pt x="560728" y="21763"/>
                  </a:cubicBezTo>
                  <a:cubicBezTo>
                    <a:pt x="574662" y="35698"/>
                    <a:pt x="582491" y="54597"/>
                    <a:pt x="582491" y="74304"/>
                  </a:cubicBezTo>
                  <a:lnTo>
                    <a:pt x="582491" y="478863"/>
                  </a:lnTo>
                  <a:cubicBezTo>
                    <a:pt x="582491" y="498569"/>
                    <a:pt x="574662" y="517469"/>
                    <a:pt x="560728" y="531403"/>
                  </a:cubicBezTo>
                  <a:cubicBezTo>
                    <a:pt x="546793" y="545338"/>
                    <a:pt x="527894" y="553166"/>
                    <a:pt x="508187" y="553166"/>
                  </a:cubicBezTo>
                  <a:lnTo>
                    <a:pt x="74304" y="553166"/>
                  </a:lnTo>
                  <a:cubicBezTo>
                    <a:pt x="54597" y="553166"/>
                    <a:pt x="35698" y="545338"/>
                    <a:pt x="21763" y="531403"/>
                  </a:cubicBezTo>
                  <a:cubicBezTo>
                    <a:pt x="7828" y="517469"/>
                    <a:pt x="0" y="498569"/>
                    <a:pt x="0" y="478863"/>
                  </a:cubicBezTo>
                  <a:lnTo>
                    <a:pt x="0" y="74304"/>
                  </a:lnTo>
                  <a:cubicBezTo>
                    <a:pt x="0" y="54597"/>
                    <a:pt x="7828" y="35698"/>
                    <a:pt x="21763" y="21763"/>
                  </a:cubicBezTo>
                  <a:cubicBezTo>
                    <a:pt x="35698" y="7828"/>
                    <a:pt x="54597" y="0"/>
                    <a:pt x="74304" y="0"/>
                  </a:cubicBezTo>
                  <a:close/>
                </a:path>
              </a:pathLst>
            </a:custGeom>
            <a:blipFill>
              <a:blip r:embed="rId5"/>
              <a:stretch>
                <a:fillRect t="-20286" b="-20286"/>
              </a:stretch>
            </a:blipFill>
          </p:spPr>
          <p:txBody>
            <a:bodyPr/>
            <a:lstStyle/>
            <a:p>
              <a:endParaRPr lang="fr-FR"/>
            </a:p>
          </p:txBody>
        </p:sp>
      </p:grpSp>
      <p:grpSp>
        <p:nvGrpSpPr>
          <p:cNvPr id="9" name="Group 9"/>
          <p:cNvGrpSpPr/>
          <p:nvPr/>
        </p:nvGrpSpPr>
        <p:grpSpPr>
          <a:xfrm rot="1607904">
            <a:off x="8061612" y="7662659"/>
            <a:ext cx="1853822" cy="2089898"/>
            <a:chOff x="0" y="0"/>
            <a:chExt cx="549385" cy="619347"/>
          </a:xfrm>
        </p:grpSpPr>
        <p:sp>
          <p:nvSpPr>
            <p:cNvPr id="10" name="Freeform 10"/>
            <p:cNvSpPr/>
            <p:nvPr/>
          </p:nvSpPr>
          <p:spPr>
            <a:xfrm>
              <a:off x="0" y="0"/>
              <a:ext cx="549385" cy="619347"/>
            </a:xfrm>
            <a:custGeom>
              <a:avLst/>
              <a:gdLst/>
              <a:ahLst/>
              <a:cxnLst/>
              <a:rect l="l" t="t" r="r" b="b"/>
              <a:pathLst>
                <a:path w="549385" h="619347">
                  <a:moveTo>
                    <a:pt x="96052" y="0"/>
                  </a:moveTo>
                  <a:lnTo>
                    <a:pt x="453333" y="0"/>
                  </a:lnTo>
                  <a:cubicBezTo>
                    <a:pt x="478808" y="0"/>
                    <a:pt x="503239" y="10120"/>
                    <a:pt x="521252" y="28133"/>
                  </a:cubicBezTo>
                  <a:cubicBezTo>
                    <a:pt x="539266" y="46146"/>
                    <a:pt x="549385" y="70578"/>
                    <a:pt x="549385" y="96052"/>
                  </a:cubicBezTo>
                  <a:lnTo>
                    <a:pt x="549385" y="523295"/>
                  </a:lnTo>
                  <a:cubicBezTo>
                    <a:pt x="549385" y="548770"/>
                    <a:pt x="539266" y="573201"/>
                    <a:pt x="521252" y="591214"/>
                  </a:cubicBezTo>
                  <a:cubicBezTo>
                    <a:pt x="503239" y="609227"/>
                    <a:pt x="478808" y="619347"/>
                    <a:pt x="453333" y="619347"/>
                  </a:cubicBezTo>
                  <a:lnTo>
                    <a:pt x="96052" y="619347"/>
                  </a:lnTo>
                  <a:cubicBezTo>
                    <a:pt x="70578" y="619347"/>
                    <a:pt x="46146" y="609227"/>
                    <a:pt x="28133" y="591214"/>
                  </a:cubicBezTo>
                  <a:cubicBezTo>
                    <a:pt x="10120" y="573201"/>
                    <a:pt x="0" y="548770"/>
                    <a:pt x="0" y="523295"/>
                  </a:cubicBezTo>
                  <a:lnTo>
                    <a:pt x="0" y="96052"/>
                  </a:lnTo>
                  <a:cubicBezTo>
                    <a:pt x="0" y="70578"/>
                    <a:pt x="10120" y="46146"/>
                    <a:pt x="28133" y="28133"/>
                  </a:cubicBezTo>
                  <a:cubicBezTo>
                    <a:pt x="46146" y="10120"/>
                    <a:pt x="70578" y="0"/>
                    <a:pt x="96052" y="0"/>
                  </a:cubicBezTo>
                  <a:close/>
                </a:path>
              </a:pathLst>
            </a:custGeom>
            <a:blipFill>
              <a:blip r:embed="rId6"/>
              <a:stretch>
                <a:fillRect t="-9207" b="-9207"/>
              </a:stretch>
            </a:blipFill>
          </p:spPr>
          <p:txBody>
            <a:bodyPr/>
            <a:lstStyle/>
            <a:p>
              <a:endParaRPr lang="fr-FR"/>
            </a:p>
          </p:txBody>
        </p:sp>
      </p:grpSp>
      <p:sp>
        <p:nvSpPr>
          <p:cNvPr id="11" name="TextBox 11"/>
          <p:cNvSpPr txBox="1"/>
          <p:nvPr/>
        </p:nvSpPr>
        <p:spPr>
          <a:xfrm>
            <a:off x="2271577" y="1771370"/>
            <a:ext cx="5743847" cy="5300159"/>
          </a:xfrm>
          <a:prstGeom prst="rect">
            <a:avLst/>
          </a:prstGeom>
        </p:spPr>
        <p:txBody>
          <a:bodyPr lIns="0" tIns="0" rIns="0" bIns="0" rtlCol="0" anchor="t">
            <a:spAutoFit/>
          </a:bodyPr>
          <a:lstStyle/>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Le PASA ayant à cœur de partager des temps conviviaux, facilitant la sociabilisation et la stimulation des fonctions langagières.  Les résidents ont souhaité convier Monsieur Lafitte et Madame Stayan pour partager un dessert. </a:t>
            </a:r>
          </a:p>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Dès le matin, tous se sont investis dans la conception de la tarte tatin, sans oublier l’achat de la glace à la vanille. </a:t>
            </a:r>
          </a:p>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Ce fût un moment des plus agréable, les résidents étant fier de pouvoir partager leur création. </a:t>
            </a:r>
          </a:p>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a:t>
            </a:r>
          </a:p>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Le PASA a également vocation à aider le maintien de l’orientation dans le temps et dans l’espace, notamment par la création de décoration sur des thématiques de saison, ceci dans le but de maintenir des repères. Nous nous sommes amusés à créer un lapin géant pour Pâques. </a:t>
            </a:r>
          </a:p>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a:t>
            </a:r>
          </a:p>
          <a:p>
            <a:pPr algn="just">
              <a:lnSpc>
                <a:spcPts val="2390"/>
              </a:lnSpc>
              <a:spcBef>
                <a:spcPct val="0"/>
              </a:spcBef>
            </a:pPr>
            <a:r>
              <a:rPr lang="en-US" sz="1707" spc="17">
                <a:solidFill>
                  <a:srgbClr val="000000"/>
                </a:solidFill>
                <a:latin typeface="29LT Riwaya Informal"/>
                <a:ea typeface="29LT Riwaya Informal"/>
                <a:cs typeface="29LT Riwaya Informal"/>
                <a:sym typeface="29LT Riwaya Informal"/>
              </a:rPr>
              <a:t> A très vite pour de nouvelles aventures, </a:t>
            </a:r>
          </a:p>
          <a:p>
            <a:pPr algn="r">
              <a:lnSpc>
                <a:spcPts val="2390"/>
              </a:lnSpc>
              <a:spcBef>
                <a:spcPct val="0"/>
              </a:spcBef>
            </a:pPr>
            <a:r>
              <a:rPr lang="en-US" sz="1707" spc="17">
                <a:solidFill>
                  <a:srgbClr val="000000"/>
                </a:solidFill>
                <a:latin typeface="29LT Riwaya Informal"/>
                <a:ea typeface="29LT Riwaya Informal"/>
                <a:cs typeface="29LT Riwaya Informal"/>
                <a:sym typeface="29LT Riwaya Informal"/>
              </a:rPr>
              <a:t>L’équipe du PASA</a:t>
            </a:r>
          </a:p>
          <a:p>
            <a:pPr algn="just">
              <a:lnSpc>
                <a:spcPts val="2390"/>
              </a:lnSpc>
              <a:spcBef>
                <a:spcPct val="0"/>
              </a:spcBef>
            </a:pPr>
            <a:endParaRPr lang="en-US" sz="1707" spc="17">
              <a:solidFill>
                <a:srgbClr val="000000"/>
              </a:solidFill>
              <a:latin typeface="29LT Riwaya Informal"/>
              <a:ea typeface="29LT Riwaya Informal"/>
              <a:cs typeface="29LT Riwaya Informal"/>
              <a:sym typeface="29LT Riwaya Inform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9292" y="1028700"/>
            <a:ext cx="2048417" cy="2048417"/>
          </a:xfrm>
          <a:custGeom>
            <a:avLst/>
            <a:gdLst/>
            <a:ahLst/>
            <a:cxnLst/>
            <a:rect l="l" t="t" r="r" b="b"/>
            <a:pathLst>
              <a:path w="2048417" h="2048417">
                <a:moveTo>
                  <a:pt x="0" y="0"/>
                </a:moveTo>
                <a:lnTo>
                  <a:pt x="2048416" y="0"/>
                </a:lnTo>
                <a:lnTo>
                  <a:pt x="2048416" y="2048417"/>
                </a:lnTo>
                <a:lnTo>
                  <a:pt x="0" y="2048417"/>
                </a:lnTo>
                <a:lnTo>
                  <a:pt x="0" y="0"/>
                </a:lnTo>
                <a:close/>
              </a:path>
            </a:pathLst>
          </a:custGeom>
          <a:blipFill>
            <a:blip r:embed="rId2"/>
            <a:stretch>
              <a:fillRect/>
            </a:stretch>
          </a:blipFill>
        </p:spPr>
        <p:txBody>
          <a:bodyPr/>
          <a:lstStyle/>
          <a:p>
            <a:endParaRPr lang="fr-FR"/>
          </a:p>
        </p:txBody>
      </p:sp>
      <p:sp>
        <p:nvSpPr>
          <p:cNvPr id="3" name="Freeform 3"/>
          <p:cNvSpPr/>
          <p:nvPr/>
        </p:nvSpPr>
        <p:spPr>
          <a:xfrm>
            <a:off x="1104679" y="5062296"/>
            <a:ext cx="8077642" cy="6767754"/>
          </a:xfrm>
          <a:custGeom>
            <a:avLst/>
            <a:gdLst/>
            <a:ahLst/>
            <a:cxnLst/>
            <a:rect l="l" t="t" r="r" b="b"/>
            <a:pathLst>
              <a:path w="8077642" h="6767754">
                <a:moveTo>
                  <a:pt x="0" y="0"/>
                </a:moveTo>
                <a:lnTo>
                  <a:pt x="8077642" y="0"/>
                </a:lnTo>
                <a:lnTo>
                  <a:pt x="8077642" y="6767754"/>
                </a:lnTo>
                <a:lnTo>
                  <a:pt x="0" y="67677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TextBox 4"/>
          <p:cNvSpPr txBox="1"/>
          <p:nvPr/>
        </p:nvSpPr>
        <p:spPr>
          <a:xfrm>
            <a:off x="1028700" y="3279140"/>
            <a:ext cx="8153621" cy="8550910"/>
          </a:xfrm>
          <a:prstGeom prst="rect">
            <a:avLst/>
          </a:prstGeom>
        </p:spPr>
        <p:txBody>
          <a:bodyPr lIns="0" tIns="0" rIns="0" bIns="0" rtlCol="0" anchor="t">
            <a:spAutoFit/>
          </a:bodyPr>
          <a:lstStyle/>
          <a:p>
            <a:pPr algn="just">
              <a:lnSpc>
                <a:spcPts val="2239"/>
              </a:lnSpc>
            </a:pPr>
            <a:r>
              <a:rPr lang="en-US" sz="1599" spc="15">
                <a:solidFill>
                  <a:srgbClr val="4A2F22"/>
                </a:solidFill>
                <a:latin typeface="29LT Riwaya Informal"/>
                <a:ea typeface="29LT Riwaya Informal"/>
                <a:cs typeface="29LT Riwaya Informal"/>
                <a:sym typeface="29LT Riwaya Informal"/>
              </a:rPr>
              <a:t>♈ Bélier</a:t>
            </a:r>
          </a:p>
          <a:p>
            <a:pPr algn="just">
              <a:lnSpc>
                <a:spcPts val="2239"/>
              </a:lnSpc>
              <a:spcBef>
                <a:spcPct val="0"/>
              </a:spcBef>
            </a:pPr>
            <a:r>
              <a:rPr lang="en-US" sz="1599" spc="15">
                <a:solidFill>
                  <a:srgbClr val="4A2F22"/>
                </a:solidFill>
                <a:latin typeface="29LT Riwaya Informal"/>
                <a:ea typeface="29LT Riwaya Informal"/>
                <a:cs typeface="29LT Riwaya Informal"/>
                <a:sym typeface="29LT Riwaya Informal"/>
              </a:rPr>
              <a:t>Le printemps s’installe et cela vous rebooste . Vous continuez sur votre lancée et poursuivez vos efforts avec l’intime conviction que cela sera bientôt payant. Félicitations, vous n’avez pas tort ! La période pourrait vous permettre de concrétiser vos désirs. Il ne faut donc pas hésiter à prendre les devants, à écouter votre instinct et à faire le premier pas. Votre énergie est débordante.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 Taureau</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Reprise du sport, rendez-vous médicaux, nouveaux loisirs. Au mois de mai, votre routine évolue. Elle prend une nouvelle direction et c’est idéal puisque vous avez de l’énergie à revendre. Votre bien-être passe au premier plan. Vous voulez prendre soin de vous. Ça fait du bien. Profitez de cet élan pour mettre au clair certaines relations.</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t>
            </a:r>
            <a:r>
              <a:rPr lang="en-US" sz="1599" spc="15">
                <a:solidFill>
                  <a:srgbClr val="4A2F22"/>
                </a:solidFill>
                <a:latin typeface="29LT Riwaya Informal"/>
                <a:ea typeface="29LT Riwaya Informal"/>
                <a:cs typeface="29LT Riwaya Informal"/>
                <a:sym typeface="29LT Riwaya Informal"/>
              </a:rPr>
              <a:t> Gémeaux</a:t>
            </a:r>
          </a:p>
          <a:p>
            <a:pPr algn="just">
              <a:lnSpc>
                <a:spcPts val="2239"/>
              </a:lnSpc>
              <a:spcBef>
                <a:spcPct val="0"/>
              </a:spcBef>
            </a:pPr>
            <a:r>
              <a:rPr lang="en-US" sz="1599" spc="15">
                <a:solidFill>
                  <a:srgbClr val="4A2F22"/>
                </a:solidFill>
                <a:latin typeface="29LT Riwaya Informal"/>
                <a:ea typeface="29LT Riwaya Informal"/>
                <a:cs typeface="29LT Riwaya Informal"/>
                <a:sym typeface="29LT Riwaya Informal"/>
              </a:rPr>
              <a:t>Les projets sont lancés, les idées fusent, mais vous pourriez avoir l’impression d’avancer encore à tâtons. Si la confusion s’invite, n’hésitez pas à faire le plein d’inspiration en explorant de nouveaux horizons. Votre curiosité sera votre meilleur allié pour faire un bond en avant. Tablez sur votre créativité pour concrétiser vos envies.</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 Cancer</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Le mois promet d’être intense avec un rythme soutenu et des situations qu’il va falloir prendre en main. Fort heureusement, vous allez pouvoir compter sur le soutien de votre entourage pour vous épauler et prendre la relève. À compter du 19, Vénus revient en signe ami pour apaiser les relations.</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 </a:t>
            </a:r>
            <a:r>
              <a:rPr lang="en-US" sz="1599" spc="15">
                <a:solidFill>
                  <a:srgbClr val="4A2F22"/>
                </a:solidFill>
                <a:latin typeface="29LT Riwaya Informal"/>
                <a:ea typeface="29LT Riwaya Informal"/>
                <a:cs typeface="29LT Riwaya Informal"/>
                <a:sym typeface="29LT Riwaya Informal"/>
              </a:rPr>
              <a:t>Lion</a:t>
            </a:r>
          </a:p>
          <a:p>
            <a:pPr algn="just">
              <a:lnSpc>
                <a:spcPts val="2239"/>
              </a:lnSpc>
              <a:spcBef>
                <a:spcPct val="0"/>
              </a:spcBef>
            </a:pPr>
            <a:r>
              <a:rPr lang="en-US" sz="1599" spc="15">
                <a:solidFill>
                  <a:srgbClr val="4A2F22"/>
                </a:solidFill>
                <a:latin typeface="29LT Riwaya Informal"/>
                <a:ea typeface="29LT Riwaya Informal"/>
                <a:cs typeface="29LT Riwaya Informal"/>
                <a:sym typeface="29LT Riwaya Informal"/>
              </a:rPr>
              <a:t>Les beaux jours vous redonnent le sourire. Mars en Bélier jusqu’à la mi-mai vous offre un mental d’acier. Vous menez à bien vos projets, avez le flair pour les bonnes affaires. Gardez le cap, le ciel se chargera de faire briller vos talents. En privé, Vénus et Mercure (l’amour et la parole) font un passage en Gémeaux, un signe ami.</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 Vierge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Les planètes se relaient dans votre ciel pour vous aider à reprendre votre vie en main. Confiance retrouvée, talent qui s’étoffe… Vous vous affirmez avec bien plus d’intensité. Tout commence avec Mercure (la parole, la jugeote) qui vous aide à négocier, à poser vos conditions au travail. Puis, à compter du 18 mai, Mars dynamise votre quotidien. </a:t>
            </a: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
        <p:nvSpPr>
          <p:cNvPr id="5" name="TextBox 5"/>
          <p:cNvSpPr txBox="1"/>
          <p:nvPr/>
        </p:nvSpPr>
        <p:spPr>
          <a:xfrm>
            <a:off x="2893942" y="688975"/>
            <a:ext cx="4499116" cy="339725"/>
          </a:xfrm>
          <a:prstGeom prst="rect">
            <a:avLst/>
          </a:prstGeom>
        </p:spPr>
        <p:txBody>
          <a:bodyPr lIns="0" tIns="0" rIns="0" bIns="0" rtlCol="0" anchor="t">
            <a:spAutoFit/>
          </a:bodyPr>
          <a:lstStyle/>
          <a:p>
            <a:pPr algn="ctr">
              <a:lnSpc>
                <a:spcPts val="2799"/>
              </a:lnSpc>
              <a:spcBef>
                <a:spcPct val="0"/>
              </a:spcBef>
            </a:pPr>
            <a:r>
              <a:rPr lang="en-US" sz="1999" spc="19">
                <a:solidFill>
                  <a:srgbClr val="000000"/>
                </a:solidFill>
                <a:latin typeface="29LT Riwaya Informal"/>
                <a:ea typeface="29LT Riwaya Informal"/>
                <a:cs typeface="29LT Riwaya Informal"/>
                <a:sym typeface="29LT Riwaya Informal"/>
              </a:rPr>
              <a:t>Ce que nous réserve le mois de Mai 2026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934980"/>
            <a:ext cx="8229600" cy="6895070"/>
          </a:xfrm>
          <a:custGeom>
            <a:avLst/>
            <a:gdLst/>
            <a:ahLst/>
            <a:cxnLst/>
            <a:rect l="l" t="t" r="r" b="b"/>
            <a:pathLst>
              <a:path w="8229600" h="6895070">
                <a:moveTo>
                  <a:pt x="0" y="0"/>
                </a:moveTo>
                <a:lnTo>
                  <a:pt x="8229600" y="0"/>
                </a:lnTo>
                <a:lnTo>
                  <a:pt x="8229600" y="6895070"/>
                </a:lnTo>
                <a:lnTo>
                  <a:pt x="0" y="689507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TextBox 3"/>
          <p:cNvSpPr txBox="1"/>
          <p:nvPr/>
        </p:nvSpPr>
        <p:spPr>
          <a:xfrm>
            <a:off x="1028700" y="2847483"/>
            <a:ext cx="8229600" cy="7722142"/>
          </a:xfrm>
          <a:prstGeom prst="rect">
            <a:avLst/>
          </a:prstGeom>
        </p:spPr>
        <p:txBody>
          <a:bodyPr lIns="0" tIns="0" rIns="0" bIns="0" rtlCol="0" anchor="t">
            <a:spAutoFit/>
          </a:bodyPr>
          <a:lstStyle/>
          <a:p>
            <a:pPr algn="just">
              <a:lnSpc>
                <a:spcPts val="2245"/>
              </a:lnSpc>
            </a:pPr>
            <a:r>
              <a:rPr lang="en-US" sz="1603" spc="16">
                <a:solidFill>
                  <a:srgbClr val="000000"/>
                </a:solidFill>
                <a:latin typeface="29LT Riwaya Informal"/>
                <a:ea typeface="29LT Riwaya Informal"/>
                <a:cs typeface="29LT Riwaya Informal"/>
                <a:sym typeface="29LT Riwaya Informal"/>
              </a:rPr>
              <a:t>♎</a:t>
            </a:r>
            <a:r>
              <a:rPr lang="en-US" sz="1603" spc="16">
                <a:solidFill>
                  <a:srgbClr val="4A2F22"/>
                </a:solidFill>
                <a:latin typeface="29LT Riwaya Informal"/>
                <a:ea typeface="29LT Riwaya Informal"/>
                <a:cs typeface="29LT Riwaya Informal"/>
                <a:sym typeface="29LT Riwaya Informal"/>
              </a:rPr>
              <a:t> Balance</a:t>
            </a:r>
          </a:p>
          <a:p>
            <a:pPr algn="just">
              <a:lnSpc>
                <a:spcPts val="2245"/>
              </a:lnSpc>
              <a:spcBef>
                <a:spcPct val="0"/>
              </a:spcBef>
            </a:pPr>
            <a:r>
              <a:rPr lang="en-US" sz="1603" spc="16">
                <a:solidFill>
                  <a:srgbClr val="4A2F22"/>
                </a:solidFill>
                <a:latin typeface="29LT Riwaya Informal"/>
                <a:ea typeface="29LT Riwaya Informal"/>
                <a:cs typeface="29LT Riwaya Informal"/>
                <a:sym typeface="29LT Riwaya Informal"/>
              </a:rPr>
              <a:t>Le besoin de tout interroger et de tout remettre en question se poursuit. Voire même elle s’intensifie avec l’arrivée de Pluton rétrograde le 7. Plus que jamais, vous ressentez le besoin de faire bouger les lignes en laissant place à de nouvelles opportunités. Une prise de conscience pourrait avoir lieu et vous conduire à vouloir tenter l’aventure ailleurs. </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 Scorpion</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Il est temps de passer à l’action. Après plusieurs mois de réflexion et de remise en question, le ciel vous ouvre grand les portes. Un nouvel élan est pris grâce à un regain d’énergie qui fait du bien. Les planètes vous invitent à oser les défis. Vous posez peu à peu les jalons d’un futur épanouissant. Dans cette dynamique, il serait bon de rester ouverte au changement en faisant preuve de souplesse.</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 </a:t>
            </a:r>
            <a:r>
              <a:rPr lang="en-US" sz="1603" spc="16">
                <a:solidFill>
                  <a:srgbClr val="4A2F22"/>
                </a:solidFill>
                <a:latin typeface="29LT Riwaya Informal"/>
                <a:ea typeface="29LT Riwaya Informal"/>
                <a:cs typeface="29LT Riwaya Informal"/>
                <a:sym typeface="29LT Riwaya Informal"/>
              </a:rPr>
              <a:t>Sagittaire</a:t>
            </a:r>
          </a:p>
          <a:p>
            <a:pPr algn="just">
              <a:lnSpc>
                <a:spcPts val="2245"/>
              </a:lnSpc>
              <a:spcBef>
                <a:spcPct val="0"/>
              </a:spcBef>
            </a:pPr>
            <a:r>
              <a:rPr lang="en-US" sz="1603" spc="16">
                <a:solidFill>
                  <a:srgbClr val="4A2F22"/>
                </a:solidFill>
                <a:latin typeface="29LT Riwaya Informal"/>
                <a:ea typeface="29LT Riwaya Informal"/>
                <a:cs typeface="29LT Riwaya Informal"/>
                <a:sym typeface="29LT Riwaya Informal"/>
              </a:rPr>
              <a:t> La passion renaît, l’envie aussi. Profitez-en pour mettre au clair vos idées et pour monter un plan stratégique qui vous permettra d’avancer plus sereinement. Prioriser vos objectifs, dressez la liste de vos désirs et de vos besoins. De cette manière vous arriverez à mieux canaliser votre énergie pour vous en servir comme un véritable levier.</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 Capricorne</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Les planètes défilent en signes amis. Une aubaine pour  </a:t>
            </a:r>
            <a:r>
              <a:rPr lang="en-US" sz="1603" u="sng" spc="16">
                <a:solidFill>
                  <a:srgbClr val="000000"/>
                </a:solidFill>
                <a:latin typeface="29LT Riwaya Informal"/>
                <a:ea typeface="29LT Riwaya Informal"/>
                <a:cs typeface="29LT Riwaya Informal"/>
                <a:sym typeface="29LT Riwaya Informal"/>
                <a:hlinkClick r:id="rId3" tooltip="https://www.elle.fr/Astro/Horoscope/Caractere/Capricorne"/>
              </a:rPr>
              <a:t>le Capricorne</a:t>
            </a:r>
            <a:r>
              <a:rPr lang="en-US" sz="1603" spc="16">
                <a:solidFill>
                  <a:srgbClr val="000000"/>
                </a:solidFill>
                <a:latin typeface="29LT Riwaya Informal"/>
                <a:ea typeface="29LT Riwaya Informal"/>
                <a:cs typeface="29LT Riwaya Informal"/>
                <a:sym typeface="29LT Riwaya Informal"/>
              </a:rPr>
              <a:t>. Cela vous aide à imposer votre signature dans des projets audacieux. Hors de question de vous reposer sur vos lauriers. Vous devez partager vos idées, avancer et montrer vos talents. </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 </a:t>
            </a:r>
            <a:r>
              <a:rPr lang="en-US" sz="1603" spc="16">
                <a:solidFill>
                  <a:srgbClr val="4A2F22"/>
                </a:solidFill>
                <a:latin typeface="29LT Riwaya Informal"/>
                <a:ea typeface="29LT Riwaya Informal"/>
                <a:cs typeface="29LT Riwaya Informal"/>
                <a:sym typeface="29LT Riwaya Informal"/>
              </a:rPr>
              <a:t>Verseau</a:t>
            </a:r>
          </a:p>
          <a:p>
            <a:pPr algn="just">
              <a:lnSpc>
                <a:spcPts val="2245"/>
              </a:lnSpc>
              <a:spcBef>
                <a:spcPct val="0"/>
              </a:spcBef>
            </a:pPr>
            <a:r>
              <a:rPr lang="en-US" sz="1603" spc="16">
                <a:solidFill>
                  <a:srgbClr val="4A2F22"/>
                </a:solidFill>
                <a:latin typeface="29LT Riwaya Informal"/>
                <a:ea typeface="29LT Riwaya Informal"/>
                <a:cs typeface="29LT Riwaya Informal"/>
                <a:sym typeface="29LT Riwaya Informal"/>
              </a:rPr>
              <a:t>Vous allez devoir jongler entre les aléas et les incompréhensions. Vous qui êtes du genre à préférer votre liberté devez faire face à un petit coup de stress. C’est intense, mais la dynamique vous oblige à faire un tri et à vous refixer des objectifs précis. Vous cherchez un nouvel équilibre, une nouvelle manière d’agir et d’avancer qui sera plus saine et plus en accord avec vous-même. </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 Poissons</a:t>
            </a:r>
          </a:p>
          <a:p>
            <a:pPr algn="just">
              <a:lnSpc>
                <a:spcPts val="2245"/>
              </a:lnSpc>
              <a:spcBef>
                <a:spcPct val="0"/>
              </a:spcBef>
            </a:pPr>
            <a:r>
              <a:rPr lang="en-US" sz="1603" spc="16">
                <a:solidFill>
                  <a:srgbClr val="000000"/>
                </a:solidFill>
                <a:latin typeface="29LT Riwaya Informal"/>
                <a:ea typeface="29LT Riwaya Informal"/>
                <a:cs typeface="29LT Riwaya Informal"/>
                <a:sym typeface="29LT Riwaya Informal"/>
              </a:rPr>
              <a:t>Vous avez les idées plus claires, semblez (enfin) savoir ce que vous voulez vraiment. Si vous avez la sensation que le rythme ralenti, c’est simplement pour vous aider à mieux peaufiner votre stratégie.</a:t>
            </a:r>
          </a:p>
          <a:p>
            <a:pPr algn="just">
              <a:lnSpc>
                <a:spcPts val="2245"/>
              </a:lnSpc>
              <a:spcBef>
                <a:spcPct val="0"/>
              </a:spcBef>
            </a:pPr>
            <a:endParaRPr lang="en-US" sz="1603" spc="16">
              <a:solidFill>
                <a:srgbClr val="000000"/>
              </a:solidFill>
              <a:latin typeface="29LT Riwaya Informal"/>
              <a:ea typeface="29LT Riwaya Informal"/>
              <a:cs typeface="29LT Riwaya Informal"/>
              <a:sym typeface="29LT Riwaya Informal"/>
            </a:endParaRPr>
          </a:p>
        </p:txBody>
      </p:sp>
      <p:sp>
        <p:nvSpPr>
          <p:cNvPr id="4" name="Freeform 4"/>
          <p:cNvSpPr/>
          <p:nvPr/>
        </p:nvSpPr>
        <p:spPr>
          <a:xfrm>
            <a:off x="4119292" y="590599"/>
            <a:ext cx="2048417" cy="2048417"/>
          </a:xfrm>
          <a:custGeom>
            <a:avLst/>
            <a:gdLst/>
            <a:ahLst/>
            <a:cxnLst/>
            <a:rect l="l" t="t" r="r" b="b"/>
            <a:pathLst>
              <a:path w="2048417" h="2048417">
                <a:moveTo>
                  <a:pt x="0" y="0"/>
                </a:moveTo>
                <a:lnTo>
                  <a:pt x="2048416" y="0"/>
                </a:lnTo>
                <a:lnTo>
                  <a:pt x="2048416" y="2048417"/>
                </a:lnTo>
                <a:lnTo>
                  <a:pt x="0" y="2048417"/>
                </a:lnTo>
                <a:lnTo>
                  <a:pt x="0" y="0"/>
                </a:lnTo>
                <a:close/>
              </a:path>
            </a:pathLst>
          </a:custGeom>
          <a:blipFill>
            <a:blip r:embed="rId4"/>
            <a:stretch>
              <a:fillRect/>
            </a:stretch>
          </a:blipFill>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8229600" cy="10801350"/>
            <a:chOff x="0" y="0"/>
            <a:chExt cx="3287513" cy="4314861"/>
          </a:xfrm>
        </p:grpSpPr>
        <p:sp>
          <p:nvSpPr>
            <p:cNvPr id="3" name="Freeform 3"/>
            <p:cNvSpPr/>
            <p:nvPr/>
          </p:nvSpPr>
          <p:spPr>
            <a:xfrm>
              <a:off x="0" y="0"/>
              <a:ext cx="3287513" cy="4314861"/>
            </a:xfrm>
            <a:custGeom>
              <a:avLst/>
              <a:gdLst/>
              <a:ahLst/>
              <a:cxnLst/>
              <a:rect l="l" t="t" r="r" b="b"/>
              <a:pathLst>
                <a:path w="3287513" h="4314861">
                  <a:moveTo>
                    <a:pt x="31985" y="0"/>
                  </a:moveTo>
                  <a:lnTo>
                    <a:pt x="3255528" y="0"/>
                  </a:lnTo>
                  <a:cubicBezTo>
                    <a:pt x="3273193" y="0"/>
                    <a:pt x="3287513" y="14320"/>
                    <a:pt x="3287513" y="31985"/>
                  </a:cubicBezTo>
                  <a:lnTo>
                    <a:pt x="3287513" y="4282876"/>
                  </a:lnTo>
                  <a:cubicBezTo>
                    <a:pt x="3287513" y="4300541"/>
                    <a:pt x="3273193" y="4314861"/>
                    <a:pt x="3255528" y="4314861"/>
                  </a:cubicBezTo>
                  <a:lnTo>
                    <a:pt x="31985" y="4314861"/>
                  </a:lnTo>
                  <a:cubicBezTo>
                    <a:pt x="23502" y="4314861"/>
                    <a:pt x="15367" y="4311491"/>
                    <a:pt x="9368" y="4305493"/>
                  </a:cubicBezTo>
                  <a:cubicBezTo>
                    <a:pt x="3370" y="4299495"/>
                    <a:pt x="0" y="4291359"/>
                    <a:pt x="0" y="4282876"/>
                  </a:cubicBezTo>
                  <a:lnTo>
                    <a:pt x="0" y="31985"/>
                  </a:lnTo>
                  <a:cubicBezTo>
                    <a:pt x="0" y="14320"/>
                    <a:pt x="14320" y="0"/>
                    <a:pt x="31985" y="0"/>
                  </a:cubicBezTo>
                  <a:close/>
                </a:path>
              </a:pathLst>
            </a:custGeom>
            <a:solidFill>
              <a:srgbClr val="FFFAF4"/>
            </a:solidFill>
          </p:spPr>
          <p:txBody>
            <a:bodyPr/>
            <a:lstStyle/>
            <a:p>
              <a:endParaRPr lang="fr-FR"/>
            </a:p>
          </p:txBody>
        </p:sp>
        <p:sp>
          <p:nvSpPr>
            <p:cNvPr id="4" name="TextBox 4"/>
            <p:cNvSpPr txBox="1"/>
            <p:nvPr/>
          </p:nvSpPr>
          <p:spPr>
            <a:xfrm>
              <a:off x="0" y="-28575"/>
              <a:ext cx="3287513" cy="4343436"/>
            </a:xfrm>
            <a:prstGeom prst="rect">
              <a:avLst/>
            </a:prstGeom>
          </p:spPr>
          <p:txBody>
            <a:bodyPr lIns="33493" tIns="33493" rIns="33493" bIns="33493" rtlCol="0" anchor="ctr"/>
            <a:lstStyle/>
            <a:p>
              <a:pPr algn="ctr">
                <a:lnSpc>
                  <a:spcPts val="1753"/>
                </a:lnSpc>
              </a:pPr>
              <a:endParaRPr/>
            </a:p>
          </p:txBody>
        </p:sp>
      </p:grpSp>
      <p:sp>
        <p:nvSpPr>
          <p:cNvPr id="5" name="Freeform 5"/>
          <p:cNvSpPr/>
          <p:nvPr/>
        </p:nvSpPr>
        <p:spPr>
          <a:xfrm>
            <a:off x="6823167" y="-401513"/>
            <a:ext cx="3980526" cy="3925794"/>
          </a:xfrm>
          <a:custGeom>
            <a:avLst/>
            <a:gdLst/>
            <a:ahLst/>
            <a:cxnLst/>
            <a:rect l="l" t="t" r="r" b="b"/>
            <a:pathLst>
              <a:path w="3980526" h="3925794">
                <a:moveTo>
                  <a:pt x="0" y="0"/>
                </a:moveTo>
                <a:lnTo>
                  <a:pt x="3980527" y="0"/>
                </a:lnTo>
                <a:lnTo>
                  <a:pt x="3980527" y="3925793"/>
                </a:lnTo>
                <a:lnTo>
                  <a:pt x="0" y="3925793"/>
                </a:lnTo>
                <a:lnTo>
                  <a:pt x="0" y="0"/>
                </a:lnTo>
                <a:close/>
              </a:path>
            </a:pathLst>
          </a:custGeom>
          <a:blipFill>
            <a:blip r:embed="rId2"/>
            <a:stretch>
              <a:fillRect/>
            </a:stretch>
          </a:blipFill>
        </p:spPr>
        <p:txBody>
          <a:bodyPr/>
          <a:lstStyle/>
          <a:p>
            <a:endParaRPr lang="fr-FR"/>
          </a:p>
        </p:txBody>
      </p:sp>
      <p:sp>
        <p:nvSpPr>
          <p:cNvPr id="6" name="Freeform 6"/>
          <p:cNvSpPr/>
          <p:nvPr/>
        </p:nvSpPr>
        <p:spPr>
          <a:xfrm flipH="1" flipV="1">
            <a:off x="-516694" y="9334470"/>
            <a:ext cx="3980526" cy="3925794"/>
          </a:xfrm>
          <a:custGeom>
            <a:avLst/>
            <a:gdLst/>
            <a:ahLst/>
            <a:cxnLst/>
            <a:rect l="l" t="t" r="r" b="b"/>
            <a:pathLst>
              <a:path w="3980526" h="3925794">
                <a:moveTo>
                  <a:pt x="3980527" y="3925793"/>
                </a:moveTo>
                <a:lnTo>
                  <a:pt x="0" y="3925793"/>
                </a:lnTo>
                <a:lnTo>
                  <a:pt x="0" y="0"/>
                </a:lnTo>
                <a:lnTo>
                  <a:pt x="3980527" y="0"/>
                </a:lnTo>
                <a:lnTo>
                  <a:pt x="3980527" y="3925793"/>
                </a:lnTo>
                <a:close/>
              </a:path>
            </a:pathLst>
          </a:custGeom>
          <a:blipFill>
            <a:blip r:embed="rId2"/>
            <a:stretch>
              <a:fillRect/>
            </a:stretch>
          </a:blipFill>
        </p:spPr>
        <p:txBody>
          <a:bodyPr/>
          <a:lstStyle/>
          <a:p>
            <a:endParaRPr lang="fr-FR"/>
          </a:p>
        </p:txBody>
      </p:sp>
      <p:grpSp>
        <p:nvGrpSpPr>
          <p:cNvPr id="7" name="Group 7"/>
          <p:cNvGrpSpPr/>
          <p:nvPr/>
        </p:nvGrpSpPr>
        <p:grpSpPr>
          <a:xfrm>
            <a:off x="126474" y="1493070"/>
            <a:ext cx="7327378" cy="817877"/>
            <a:chOff x="0" y="0"/>
            <a:chExt cx="1929844" cy="215408"/>
          </a:xfrm>
        </p:grpSpPr>
        <p:sp>
          <p:nvSpPr>
            <p:cNvPr id="8" name="Freeform 8"/>
            <p:cNvSpPr/>
            <p:nvPr/>
          </p:nvSpPr>
          <p:spPr>
            <a:xfrm>
              <a:off x="0" y="0"/>
              <a:ext cx="1929844" cy="215408"/>
            </a:xfrm>
            <a:custGeom>
              <a:avLst/>
              <a:gdLst/>
              <a:ahLst/>
              <a:cxnLst/>
              <a:rect l="l" t="t" r="r" b="b"/>
              <a:pathLst>
                <a:path w="1929844" h="215408">
                  <a:moveTo>
                    <a:pt x="105657" y="0"/>
                  </a:moveTo>
                  <a:lnTo>
                    <a:pt x="1824187" y="0"/>
                  </a:lnTo>
                  <a:cubicBezTo>
                    <a:pt x="1882540" y="0"/>
                    <a:pt x="1929844" y="47304"/>
                    <a:pt x="1929844" y="105657"/>
                  </a:cubicBezTo>
                  <a:lnTo>
                    <a:pt x="1929844" y="109750"/>
                  </a:lnTo>
                  <a:cubicBezTo>
                    <a:pt x="1929844" y="137773"/>
                    <a:pt x="1918713" y="164647"/>
                    <a:pt x="1898898" y="184462"/>
                  </a:cubicBezTo>
                  <a:cubicBezTo>
                    <a:pt x="1879084" y="204276"/>
                    <a:pt x="1852209" y="215408"/>
                    <a:pt x="1824187" y="215408"/>
                  </a:cubicBezTo>
                  <a:lnTo>
                    <a:pt x="105657" y="215408"/>
                  </a:lnTo>
                  <a:cubicBezTo>
                    <a:pt x="47304" y="215408"/>
                    <a:pt x="0" y="168103"/>
                    <a:pt x="0" y="109750"/>
                  </a:cubicBezTo>
                  <a:lnTo>
                    <a:pt x="0" y="105657"/>
                  </a:lnTo>
                  <a:cubicBezTo>
                    <a:pt x="0" y="47304"/>
                    <a:pt x="47304" y="0"/>
                    <a:pt x="105657" y="0"/>
                  </a:cubicBezTo>
                  <a:close/>
                </a:path>
              </a:pathLst>
            </a:custGeom>
            <a:solidFill>
              <a:srgbClr val="669129"/>
            </a:solidFill>
          </p:spPr>
          <p:txBody>
            <a:bodyPr/>
            <a:lstStyle/>
            <a:p>
              <a:endParaRPr lang="fr-FR"/>
            </a:p>
          </p:txBody>
        </p:sp>
        <p:sp>
          <p:nvSpPr>
            <p:cNvPr id="9" name="TextBox 9"/>
            <p:cNvSpPr txBox="1"/>
            <p:nvPr/>
          </p:nvSpPr>
          <p:spPr>
            <a:xfrm>
              <a:off x="0" y="-38100"/>
              <a:ext cx="1929844" cy="25350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259209" y="2797908"/>
            <a:ext cx="3990801" cy="4005366"/>
          </a:xfrm>
          <a:custGeom>
            <a:avLst/>
            <a:gdLst/>
            <a:ahLst/>
            <a:cxnLst/>
            <a:rect l="l" t="t" r="r" b="b"/>
            <a:pathLst>
              <a:path w="3990801" h="4005366">
                <a:moveTo>
                  <a:pt x="0" y="0"/>
                </a:moveTo>
                <a:lnTo>
                  <a:pt x="3990801" y="0"/>
                </a:lnTo>
                <a:lnTo>
                  <a:pt x="3990801" y="4005366"/>
                </a:lnTo>
                <a:lnTo>
                  <a:pt x="0" y="400536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11"/>
          <p:cNvSpPr/>
          <p:nvPr/>
        </p:nvSpPr>
        <p:spPr>
          <a:xfrm>
            <a:off x="5464325" y="8169428"/>
            <a:ext cx="3063202" cy="3074382"/>
          </a:xfrm>
          <a:custGeom>
            <a:avLst/>
            <a:gdLst/>
            <a:ahLst/>
            <a:cxnLst/>
            <a:rect l="l" t="t" r="r" b="b"/>
            <a:pathLst>
              <a:path w="3063202" h="3074382">
                <a:moveTo>
                  <a:pt x="0" y="0"/>
                </a:moveTo>
                <a:lnTo>
                  <a:pt x="3063202" y="0"/>
                </a:lnTo>
                <a:lnTo>
                  <a:pt x="3063202" y="3074382"/>
                </a:lnTo>
                <a:lnTo>
                  <a:pt x="0" y="307438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rot="5400000">
            <a:off x="6491287" y="3400880"/>
            <a:ext cx="1699743" cy="2372738"/>
          </a:xfrm>
          <a:custGeom>
            <a:avLst/>
            <a:gdLst/>
            <a:ahLst/>
            <a:cxnLst/>
            <a:rect l="l" t="t" r="r" b="b"/>
            <a:pathLst>
              <a:path w="1699743" h="2372738">
                <a:moveTo>
                  <a:pt x="0" y="0"/>
                </a:moveTo>
                <a:lnTo>
                  <a:pt x="1699743" y="0"/>
                </a:lnTo>
                <a:lnTo>
                  <a:pt x="1699743" y="2372738"/>
                </a:lnTo>
                <a:lnTo>
                  <a:pt x="0" y="2372738"/>
                </a:lnTo>
                <a:lnTo>
                  <a:pt x="0" y="0"/>
                </a:lnTo>
                <a:close/>
              </a:path>
            </a:pathLst>
          </a:custGeom>
          <a:blipFill>
            <a:blip r:embed="rId4"/>
            <a:stretch>
              <a:fillRect/>
            </a:stretch>
          </a:blipFill>
        </p:spPr>
        <p:txBody>
          <a:bodyPr/>
          <a:lstStyle/>
          <a:p>
            <a:endParaRPr lang="fr-FR"/>
          </a:p>
        </p:txBody>
      </p:sp>
      <p:sp>
        <p:nvSpPr>
          <p:cNvPr id="13" name="Freeform 13"/>
          <p:cNvSpPr/>
          <p:nvPr/>
        </p:nvSpPr>
        <p:spPr>
          <a:xfrm>
            <a:off x="2214125" y="7648893"/>
            <a:ext cx="1956970" cy="2800630"/>
          </a:xfrm>
          <a:custGeom>
            <a:avLst/>
            <a:gdLst/>
            <a:ahLst/>
            <a:cxnLst/>
            <a:rect l="l" t="t" r="r" b="b"/>
            <a:pathLst>
              <a:path w="1956970" h="2800630">
                <a:moveTo>
                  <a:pt x="0" y="0"/>
                </a:moveTo>
                <a:lnTo>
                  <a:pt x="1956970" y="0"/>
                </a:lnTo>
                <a:lnTo>
                  <a:pt x="1956970" y="2800630"/>
                </a:lnTo>
                <a:lnTo>
                  <a:pt x="0" y="2800630"/>
                </a:lnTo>
                <a:lnTo>
                  <a:pt x="0" y="0"/>
                </a:lnTo>
                <a:close/>
              </a:path>
            </a:pathLst>
          </a:custGeom>
          <a:blipFill>
            <a:blip r:embed="rId4"/>
            <a:stretch>
              <a:fillRect l="-1259" r="-1259"/>
            </a:stretch>
          </a:blipFill>
        </p:spPr>
        <p:txBody>
          <a:bodyPr/>
          <a:lstStyle/>
          <a:p>
            <a:endParaRPr lang="fr-FR"/>
          </a:p>
        </p:txBody>
      </p:sp>
      <p:sp>
        <p:nvSpPr>
          <p:cNvPr id="14" name="TextBox 14"/>
          <p:cNvSpPr txBox="1"/>
          <p:nvPr/>
        </p:nvSpPr>
        <p:spPr>
          <a:xfrm>
            <a:off x="418066" y="1466307"/>
            <a:ext cx="7215177" cy="1787615"/>
          </a:xfrm>
          <a:prstGeom prst="rect">
            <a:avLst/>
          </a:prstGeom>
        </p:spPr>
        <p:txBody>
          <a:bodyPr lIns="0" tIns="0" rIns="0" bIns="0" rtlCol="0" anchor="t">
            <a:spAutoFit/>
          </a:bodyPr>
          <a:lstStyle/>
          <a:p>
            <a:pPr algn="l">
              <a:lnSpc>
                <a:spcPts val="6995"/>
              </a:lnSpc>
            </a:pPr>
            <a:r>
              <a:rPr lang="en-US" sz="4996" spc="24">
                <a:solidFill>
                  <a:srgbClr val="FFFAF4"/>
                </a:solidFill>
                <a:latin typeface="Vintage Goods"/>
                <a:ea typeface="Vintage Goods"/>
                <a:cs typeface="Vintage Goods"/>
                <a:sym typeface="Vintage Goods"/>
              </a:rPr>
              <a:t>Un joli mois de mai en perspective perspective perspc</a:t>
            </a:r>
          </a:p>
        </p:txBody>
      </p:sp>
      <p:sp>
        <p:nvSpPr>
          <p:cNvPr id="15" name="TextBox 15"/>
          <p:cNvSpPr txBox="1"/>
          <p:nvPr/>
        </p:nvSpPr>
        <p:spPr>
          <a:xfrm>
            <a:off x="1473569" y="3679190"/>
            <a:ext cx="3473502" cy="2750185"/>
          </a:xfrm>
          <a:prstGeom prst="rect">
            <a:avLst/>
          </a:prstGeom>
        </p:spPr>
        <p:txBody>
          <a:bodyPr lIns="0" tIns="0" rIns="0" bIns="0" rtlCol="0" anchor="t">
            <a:spAutoFit/>
          </a:bodyPr>
          <a:lstStyle/>
          <a:p>
            <a:pPr algn="ctr">
              <a:lnSpc>
                <a:spcPts val="2239"/>
              </a:lnSpc>
            </a:pPr>
            <a:r>
              <a:rPr lang="en-US" sz="1599" u="sng" spc="15">
                <a:solidFill>
                  <a:srgbClr val="000000"/>
                </a:solidFill>
                <a:latin typeface="29LT Riwaya Informal"/>
                <a:ea typeface="29LT Riwaya Informal"/>
                <a:cs typeface="29LT Riwaya Informal"/>
                <a:sym typeface="29LT Riwaya Informal"/>
              </a:rPr>
              <a:t>Les rendez-vous à ne pas manquer</a:t>
            </a:r>
          </a:p>
          <a:p>
            <a:pPr algn="ctr">
              <a:lnSpc>
                <a:spcPts val="2239"/>
              </a:lnSpc>
            </a:pPr>
            <a:endParaRPr lang="en-US" sz="1599" u="sng" spc="15">
              <a:solidFill>
                <a:srgbClr val="000000"/>
              </a:solidFill>
              <a:latin typeface="29LT Riwaya Informal"/>
              <a:ea typeface="29LT Riwaya Informal"/>
              <a:cs typeface="29LT Riwaya Informal"/>
              <a:sym typeface="29LT Riwaya Informal"/>
            </a:endParaRP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Rencontre inter-établissements à Castillon</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Concert avec Marie Elisa</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Jeux de société, quiz et jeux de mémoire</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 Jardinage et activités extérieures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Bar à jus et moments gourmands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Film du mois et voyage virtuel</a:t>
            </a:r>
          </a:p>
          <a:p>
            <a:pPr algn="ctr">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
        <p:nvSpPr>
          <p:cNvPr id="16" name="TextBox 16"/>
          <p:cNvSpPr txBox="1"/>
          <p:nvPr/>
        </p:nvSpPr>
        <p:spPr>
          <a:xfrm>
            <a:off x="5688244" y="8455351"/>
            <a:ext cx="2615364" cy="2473960"/>
          </a:xfrm>
          <a:prstGeom prst="rect">
            <a:avLst/>
          </a:prstGeom>
        </p:spPr>
        <p:txBody>
          <a:bodyPr lIns="0" tIns="0" rIns="0" bIns="0" rtlCol="0" anchor="t">
            <a:spAutoFit/>
          </a:bodyPr>
          <a:lstStyle/>
          <a:p>
            <a:pPr algn="ctr">
              <a:lnSpc>
                <a:spcPts val="2239"/>
              </a:lnSpc>
              <a:spcBef>
                <a:spcPct val="0"/>
              </a:spcBef>
            </a:pPr>
            <a:r>
              <a:rPr lang="en-US" sz="1599" u="sng" spc="15">
                <a:solidFill>
                  <a:srgbClr val="000000"/>
                </a:solidFill>
                <a:latin typeface="29LT Riwaya Informal"/>
                <a:ea typeface="29LT Riwaya Informal"/>
                <a:cs typeface="29LT Riwaya Informal"/>
                <a:sym typeface="29LT Riwaya Informal"/>
              </a:rPr>
              <a:t>Sorties &amp; découvertes</a:t>
            </a:r>
          </a:p>
          <a:p>
            <a:pPr algn="ctr">
              <a:lnSpc>
                <a:spcPts val="2239"/>
              </a:lnSpc>
              <a:spcBef>
                <a:spcPct val="0"/>
              </a:spcBef>
            </a:pPr>
            <a:endParaRPr lang="en-US" sz="1599" u="sng" spc="15">
              <a:solidFill>
                <a:srgbClr val="000000"/>
              </a:solidFill>
              <a:latin typeface="29LT Riwaya Informal"/>
              <a:ea typeface="29LT Riwaya Informal"/>
              <a:cs typeface="29LT Riwaya Informal"/>
              <a:sym typeface="29LT Riwaya Informal"/>
            </a:endParaRP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Balade en bateau sur la Garonne</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Déjeuner poulet/frites au bord de la Leyre</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Inter-établissements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Voyage virtuel</a:t>
            </a:r>
          </a:p>
          <a:p>
            <a:pPr algn="ctr">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
        <p:nvSpPr>
          <p:cNvPr id="17" name="TextBox 17"/>
          <p:cNvSpPr txBox="1"/>
          <p:nvPr/>
        </p:nvSpPr>
        <p:spPr>
          <a:xfrm>
            <a:off x="2294876" y="7797941"/>
            <a:ext cx="1795469" cy="2473960"/>
          </a:xfrm>
          <a:prstGeom prst="rect">
            <a:avLst/>
          </a:prstGeom>
        </p:spPr>
        <p:txBody>
          <a:bodyPr lIns="0" tIns="0" rIns="0" bIns="0" rtlCol="0" anchor="t">
            <a:spAutoFit/>
          </a:bodyPr>
          <a:lstStyle/>
          <a:p>
            <a:pPr algn="ctr">
              <a:lnSpc>
                <a:spcPts val="2239"/>
              </a:lnSpc>
              <a:spcBef>
                <a:spcPct val="0"/>
              </a:spcBef>
            </a:pPr>
            <a:r>
              <a:rPr lang="en-US" sz="1599" u="sng" spc="15">
                <a:solidFill>
                  <a:srgbClr val="000000"/>
                </a:solidFill>
                <a:latin typeface="29LT Riwaya Informal"/>
                <a:ea typeface="29LT Riwaya Informal"/>
                <a:cs typeface="29LT Riwaya Informal"/>
                <a:sym typeface="29LT Riwaya Informal"/>
              </a:rPr>
              <a:t>Rencontres &amp; échanges</a:t>
            </a:r>
          </a:p>
          <a:p>
            <a:pPr algn="ctr">
              <a:lnSpc>
                <a:spcPts val="2239"/>
              </a:lnSpc>
              <a:spcBef>
                <a:spcPct val="0"/>
              </a:spcBef>
            </a:pPr>
            <a:endParaRPr lang="en-US" sz="1599" u="sng" spc="15">
              <a:solidFill>
                <a:srgbClr val="000000"/>
              </a:solidFill>
              <a:latin typeface="29LT Riwaya Informal"/>
              <a:ea typeface="29LT Riwaya Informal"/>
              <a:cs typeface="29LT Riwaya Informal"/>
              <a:sym typeface="29LT Riwaya Informal"/>
            </a:endParaRP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Ludo-rencontres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Rencontre avec l’INJS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Jeux collectifs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Goûter des anniversaires</a:t>
            </a:r>
          </a:p>
          <a:p>
            <a:pPr algn="ctr">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
        <p:nvSpPr>
          <p:cNvPr id="18" name="TextBox 18"/>
          <p:cNvSpPr txBox="1"/>
          <p:nvPr/>
        </p:nvSpPr>
        <p:spPr>
          <a:xfrm>
            <a:off x="5364790" y="4164656"/>
            <a:ext cx="3893510" cy="1092835"/>
          </a:xfrm>
          <a:prstGeom prst="rect">
            <a:avLst/>
          </a:prstGeom>
        </p:spPr>
        <p:txBody>
          <a:bodyPr lIns="0" tIns="0" rIns="0" bIns="0" rtlCol="0" anchor="t">
            <a:spAutoFit/>
          </a:bodyPr>
          <a:lstStyle/>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Atelier bien-être</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Activité Physique Adapté</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Barbecue</a:t>
            </a:r>
          </a:p>
          <a:p>
            <a:pPr algn="ctr">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
        <p:nvSpPr>
          <p:cNvPr id="19" name="TextBox 19"/>
          <p:cNvSpPr txBox="1"/>
          <p:nvPr/>
        </p:nvSpPr>
        <p:spPr>
          <a:xfrm>
            <a:off x="5364790" y="5828232"/>
            <a:ext cx="3893510" cy="1921510"/>
          </a:xfrm>
          <a:prstGeom prst="rect">
            <a:avLst/>
          </a:prstGeom>
        </p:spPr>
        <p:txBody>
          <a:bodyPr lIns="0" tIns="0" rIns="0" bIns="0" rtlCol="0" anchor="t">
            <a:spAutoFit/>
          </a:bodyPr>
          <a:lstStyle/>
          <a:p>
            <a:pPr algn="ctr">
              <a:lnSpc>
                <a:spcPts val="2239"/>
              </a:lnSpc>
              <a:spcBef>
                <a:spcPct val="0"/>
              </a:spcBef>
            </a:pPr>
            <a:r>
              <a:rPr lang="en-US" sz="1599" u="sng" spc="15">
                <a:solidFill>
                  <a:srgbClr val="000000"/>
                </a:solidFill>
                <a:latin typeface="29LT Riwaya Informal"/>
                <a:ea typeface="29LT Riwaya Informal"/>
                <a:cs typeface="29LT Riwaya Informal"/>
                <a:sym typeface="29LT Riwaya Informal"/>
              </a:rPr>
              <a:t>Activités &amp; créativité</a:t>
            </a:r>
          </a:p>
          <a:p>
            <a:pPr algn="ctr">
              <a:lnSpc>
                <a:spcPts val="2239"/>
              </a:lnSpc>
              <a:spcBef>
                <a:spcPct val="0"/>
              </a:spcBef>
            </a:pPr>
            <a:endParaRPr lang="en-US" sz="1599" u="sng" spc="15">
              <a:solidFill>
                <a:srgbClr val="000000"/>
              </a:solidFill>
              <a:latin typeface="29LT Riwaya Informal"/>
              <a:ea typeface="29LT Riwaya Informal"/>
              <a:cs typeface="29LT Riwaya Informal"/>
              <a:sym typeface="29LT Riwaya Informal"/>
            </a:endParaRP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Petites mains et marmitons</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Lecture avec Maéva</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Médiathèque ambulante</a:t>
            </a:r>
          </a:p>
          <a:p>
            <a:pPr algn="ctr">
              <a:lnSpc>
                <a:spcPts val="2239"/>
              </a:lnSpc>
              <a:spcBef>
                <a:spcPct val="0"/>
              </a:spcBef>
            </a:pPr>
            <a:r>
              <a:rPr lang="en-US" sz="1599" spc="15">
                <a:solidFill>
                  <a:srgbClr val="000000"/>
                </a:solidFill>
                <a:latin typeface="29LT Riwaya Informal"/>
                <a:ea typeface="29LT Riwaya Informal"/>
                <a:cs typeface="29LT Riwaya Informal"/>
                <a:sym typeface="29LT Riwaya Informal"/>
              </a:rPr>
              <a:t>Revue de presse</a:t>
            </a:r>
          </a:p>
          <a:p>
            <a:pPr algn="ctr">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9777" y="1028700"/>
            <a:ext cx="7207446" cy="10801350"/>
          </a:xfrm>
          <a:custGeom>
            <a:avLst/>
            <a:gdLst/>
            <a:ahLst/>
            <a:cxnLst/>
            <a:rect l="l" t="t" r="r" b="b"/>
            <a:pathLst>
              <a:path w="7207446" h="10801350">
                <a:moveTo>
                  <a:pt x="0" y="0"/>
                </a:moveTo>
                <a:lnTo>
                  <a:pt x="7207446" y="0"/>
                </a:lnTo>
                <a:lnTo>
                  <a:pt x="7207446" y="10801350"/>
                </a:lnTo>
                <a:lnTo>
                  <a:pt x="0" y="10801350"/>
                </a:lnTo>
                <a:lnTo>
                  <a:pt x="0" y="0"/>
                </a:lnTo>
                <a:close/>
              </a:path>
            </a:pathLst>
          </a:custGeom>
          <a:blipFill>
            <a:blip r:embed="rId2"/>
            <a:stretch>
              <a:fillRect/>
            </a:stretch>
          </a:blipFill>
        </p:spPr>
        <p:txBody>
          <a:bodyPr/>
          <a:lstStyle/>
          <a:p>
            <a:endParaRPr lang="fr-FR"/>
          </a:p>
        </p:txBody>
      </p:sp>
      <p:sp>
        <p:nvSpPr>
          <p:cNvPr id="3" name="TextBox 3"/>
          <p:cNvSpPr txBox="1"/>
          <p:nvPr/>
        </p:nvSpPr>
        <p:spPr>
          <a:xfrm>
            <a:off x="3415177" y="4778057"/>
            <a:ext cx="3456646" cy="3274060"/>
          </a:xfrm>
          <a:prstGeom prst="rect">
            <a:avLst/>
          </a:prstGeom>
        </p:spPr>
        <p:txBody>
          <a:bodyPr lIns="0" tIns="0" rIns="0" bIns="0" rtlCol="0" anchor="t">
            <a:spAutoFit/>
          </a:bodyPr>
          <a:lstStyle/>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Un grand merci aux résidents pour leur participation et leur bonne humeur, aux familles pour leur confiance et leur présence, ainsi qu’à l’ensemble du personnel pour son engagement quotidien.</a:t>
            </a:r>
          </a:p>
          <a:p>
            <a:pPr algn="just">
              <a:lnSpc>
                <a:spcPts val="1960"/>
              </a:lnSpc>
              <a:spcBef>
                <a:spcPct val="0"/>
              </a:spcBef>
            </a:pPr>
            <a:endParaRPr lang="en-US" sz="1599" spc="15">
              <a:solidFill>
                <a:srgbClr val="000000"/>
              </a:solidFill>
              <a:latin typeface="29LT Riwaya Informal"/>
              <a:ea typeface="29LT Riwaya Informal"/>
              <a:cs typeface="29LT Riwaya Informal"/>
              <a:sym typeface="29LT Riwaya Informal"/>
            </a:endParaRP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Merci également aux bénévoles et intervenants extérieurs qui enrichissent nos activités et apportent de jolis moments de partage.</a:t>
            </a: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4350" y="544813"/>
            <a:ext cx="9258300" cy="11285237"/>
          </a:xfrm>
          <a:custGeom>
            <a:avLst/>
            <a:gdLst/>
            <a:ahLst/>
            <a:cxnLst/>
            <a:rect l="l" t="t" r="r" b="b"/>
            <a:pathLst>
              <a:path w="9258300" h="11285237">
                <a:moveTo>
                  <a:pt x="0" y="0"/>
                </a:moveTo>
                <a:lnTo>
                  <a:pt x="9258300" y="0"/>
                </a:lnTo>
                <a:lnTo>
                  <a:pt x="9258300" y="11285237"/>
                </a:lnTo>
                <a:lnTo>
                  <a:pt x="0" y="11285237"/>
                </a:lnTo>
                <a:lnTo>
                  <a:pt x="0" y="0"/>
                </a:lnTo>
                <a:close/>
              </a:path>
            </a:pathLst>
          </a:custGeom>
          <a:blipFill>
            <a:blip r:embed="rId2"/>
            <a:stretch>
              <a:fillRect l="-2861" t="-640" r="-2861"/>
            </a:stretch>
          </a:blipFill>
        </p:spPr>
        <p:txBody>
          <a:bodyPr/>
          <a:lstStyle/>
          <a:p>
            <a:endParaRPr lang="fr-FR"/>
          </a:p>
        </p:txBody>
      </p:sp>
      <p:sp>
        <p:nvSpPr>
          <p:cNvPr id="3" name="TextBox 3"/>
          <p:cNvSpPr txBox="1"/>
          <p:nvPr/>
        </p:nvSpPr>
        <p:spPr>
          <a:xfrm>
            <a:off x="3399454" y="4162014"/>
            <a:ext cx="3488093" cy="4506148"/>
          </a:xfrm>
          <a:prstGeom prst="rect">
            <a:avLst/>
          </a:prstGeom>
        </p:spPr>
        <p:txBody>
          <a:bodyPr lIns="0" tIns="0" rIns="0" bIns="0" rtlCol="0" anchor="t">
            <a:spAutoFit/>
          </a:bodyPr>
          <a:lstStyle/>
          <a:p>
            <a:pPr algn="just">
              <a:lnSpc>
                <a:spcPts val="2234"/>
              </a:lnSpc>
              <a:spcBef>
                <a:spcPct val="0"/>
              </a:spcBef>
            </a:pPr>
            <a:r>
              <a:rPr lang="en-US" sz="1596">
                <a:solidFill>
                  <a:srgbClr val="905130"/>
                </a:solidFill>
                <a:latin typeface="29LT Riwaya Informal"/>
                <a:ea typeface="29LT Riwaya Informal"/>
                <a:cs typeface="29LT Riwaya Informal"/>
                <a:sym typeface="29LT Riwaya Informal"/>
              </a:rPr>
              <a:t>Chers résidents et familles,</a:t>
            </a:r>
          </a:p>
          <a:p>
            <a:pPr algn="just">
              <a:lnSpc>
                <a:spcPts val="2234"/>
              </a:lnSpc>
              <a:spcBef>
                <a:spcPct val="0"/>
              </a:spcBef>
            </a:pPr>
            <a:endParaRPr lang="en-US" sz="1596">
              <a:solidFill>
                <a:srgbClr val="905130"/>
              </a:solidFill>
              <a:latin typeface="29LT Riwaya Informal"/>
              <a:ea typeface="29LT Riwaya Informal"/>
              <a:cs typeface="29LT Riwaya Informal"/>
              <a:sym typeface="29LT Riwaya Informal"/>
            </a:endParaRPr>
          </a:p>
          <a:p>
            <a:pPr algn="just">
              <a:lnSpc>
                <a:spcPts val="2234"/>
              </a:lnSpc>
              <a:spcBef>
                <a:spcPct val="0"/>
              </a:spcBef>
            </a:pPr>
            <a:r>
              <a:rPr lang="en-US" sz="1596">
                <a:solidFill>
                  <a:srgbClr val="905130"/>
                </a:solidFill>
                <a:latin typeface="29LT Riwaya Informal"/>
                <a:ea typeface="29LT Riwaya Informal"/>
                <a:cs typeface="29LT Riwaya Informal"/>
                <a:sym typeface="29LT Riwaya Informal"/>
              </a:rPr>
              <a:t>Nous avons le plaisir de vous retrouver pour cette nouvelle édition du journal de l’EHPAD Seguin, consacrée au mois d’avril.</a:t>
            </a:r>
          </a:p>
          <a:p>
            <a:pPr algn="just">
              <a:lnSpc>
                <a:spcPts val="2234"/>
              </a:lnSpc>
              <a:spcBef>
                <a:spcPct val="0"/>
              </a:spcBef>
            </a:pPr>
            <a:endParaRPr lang="en-US" sz="1596">
              <a:solidFill>
                <a:srgbClr val="905130"/>
              </a:solidFill>
              <a:latin typeface="29LT Riwaya Informal"/>
              <a:ea typeface="29LT Riwaya Informal"/>
              <a:cs typeface="29LT Riwaya Informal"/>
              <a:sym typeface="29LT Riwaya Informal"/>
            </a:endParaRPr>
          </a:p>
          <a:p>
            <a:pPr algn="just">
              <a:lnSpc>
                <a:spcPts val="2234"/>
              </a:lnSpc>
              <a:spcBef>
                <a:spcPct val="0"/>
              </a:spcBef>
            </a:pPr>
            <a:r>
              <a:rPr lang="en-US" sz="1596">
                <a:solidFill>
                  <a:srgbClr val="905130"/>
                </a:solidFill>
                <a:latin typeface="29LT Riwaya Informal"/>
                <a:ea typeface="29LT Riwaya Informal"/>
                <a:cs typeface="29LT Riwaya Informal"/>
                <a:sym typeface="29LT Riwaya Informal"/>
              </a:rPr>
              <a:t>Avec l’arrivée des beaux jours, la vie de l’établissement se poursuit dans une ambiance chaleureuse, rythmée par de nombreuses activités, rencontres et moments de partage.</a:t>
            </a:r>
          </a:p>
          <a:p>
            <a:pPr algn="just">
              <a:lnSpc>
                <a:spcPts val="2234"/>
              </a:lnSpc>
              <a:spcBef>
                <a:spcPct val="0"/>
              </a:spcBef>
            </a:pPr>
            <a:endParaRPr lang="en-US" sz="1596">
              <a:solidFill>
                <a:srgbClr val="905130"/>
              </a:solidFill>
              <a:latin typeface="29LT Riwaya Informal"/>
              <a:ea typeface="29LT Riwaya Informal"/>
              <a:cs typeface="29LT Riwaya Informal"/>
              <a:sym typeface="29LT Riwaya Informal"/>
            </a:endParaRPr>
          </a:p>
          <a:p>
            <a:pPr algn="just">
              <a:lnSpc>
                <a:spcPts val="2234"/>
              </a:lnSpc>
              <a:spcBef>
                <a:spcPct val="0"/>
              </a:spcBef>
            </a:pPr>
            <a:r>
              <a:rPr lang="en-US" sz="1596">
                <a:solidFill>
                  <a:srgbClr val="905130"/>
                </a:solidFill>
                <a:latin typeface="29LT Riwaya Informal"/>
                <a:ea typeface="29LT Riwaya Informal"/>
                <a:cs typeface="29LT Riwaya Informal"/>
                <a:sym typeface="29LT Riwaya Informal"/>
              </a:rPr>
              <a:t>Je vous souhaite une agréable lecture.</a:t>
            </a:r>
          </a:p>
          <a:p>
            <a:pPr algn="just">
              <a:lnSpc>
                <a:spcPts val="2234"/>
              </a:lnSpc>
              <a:spcBef>
                <a:spcPct val="0"/>
              </a:spcBef>
            </a:pPr>
            <a:endParaRPr lang="en-US" sz="1596">
              <a:solidFill>
                <a:srgbClr val="905130"/>
              </a:solidFill>
              <a:latin typeface="29LT Riwaya Informal"/>
              <a:ea typeface="29LT Riwaya Informal"/>
              <a:cs typeface="29LT Riwaya Informal"/>
              <a:sym typeface="29LT Riwaya Informal"/>
            </a:endParaRPr>
          </a:p>
          <a:p>
            <a:pPr algn="r">
              <a:lnSpc>
                <a:spcPts val="2234"/>
              </a:lnSpc>
              <a:spcBef>
                <a:spcPct val="0"/>
              </a:spcBef>
            </a:pPr>
            <a:r>
              <a:rPr lang="en-US" sz="1596">
                <a:solidFill>
                  <a:srgbClr val="905130"/>
                </a:solidFill>
                <a:latin typeface="29LT Riwaya Informal"/>
                <a:ea typeface="29LT Riwaya Informal"/>
                <a:cs typeface="29LT Riwaya Informal"/>
                <a:sym typeface="29LT Riwaya Informal"/>
              </a:rPr>
              <a:t>Laëtitia, </a:t>
            </a:r>
          </a:p>
          <a:p>
            <a:pPr algn="r">
              <a:lnSpc>
                <a:spcPts val="2234"/>
              </a:lnSpc>
              <a:spcBef>
                <a:spcPct val="0"/>
              </a:spcBef>
            </a:pPr>
            <a:r>
              <a:rPr lang="en-US" sz="1596">
                <a:solidFill>
                  <a:srgbClr val="905130"/>
                </a:solidFill>
                <a:latin typeface="29LT Riwaya Informal"/>
                <a:ea typeface="29LT Riwaya Informal"/>
                <a:cs typeface="29LT Riwaya Informal"/>
                <a:sym typeface="29LT Riwaya Informal"/>
              </a:rPr>
              <a:t>animatrice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21580">
            <a:off x="8429568" y="1066696"/>
            <a:ext cx="423445" cy="853094"/>
          </a:xfrm>
          <a:custGeom>
            <a:avLst/>
            <a:gdLst/>
            <a:ahLst/>
            <a:cxnLst/>
            <a:rect l="l" t="t" r="r" b="b"/>
            <a:pathLst>
              <a:path w="423445" h="853094">
                <a:moveTo>
                  <a:pt x="0" y="0"/>
                </a:moveTo>
                <a:lnTo>
                  <a:pt x="423445" y="0"/>
                </a:lnTo>
                <a:lnTo>
                  <a:pt x="423445" y="853094"/>
                </a:lnTo>
                <a:lnTo>
                  <a:pt x="0" y="85309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Freeform 3"/>
          <p:cNvSpPr/>
          <p:nvPr/>
        </p:nvSpPr>
        <p:spPr>
          <a:xfrm>
            <a:off x="1349003" y="732267"/>
            <a:ext cx="600123" cy="894492"/>
          </a:xfrm>
          <a:custGeom>
            <a:avLst/>
            <a:gdLst/>
            <a:ahLst/>
            <a:cxnLst/>
            <a:rect l="l" t="t" r="r" b="b"/>
            <a:pathLst>
              <a:path w="600123" h="894492">
                <a:moveTo>
                  <a:pt x="0" y="0"/>
                </a:moveTo>
                <a:lnTo>
                  <a:pt x="600123" y="0"/>
                </a:lnTo>
                <a:lnTo>
                  <a:pt x="600123" y="894492"/>
                </a:lnTo>
                <a:lnTo>
                  <a:pt x="0" y="8944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rot="792243">
            <a:off x="3959224" y="9757991"/>
            <a:ext cx="772616" cy="639164"/>
          </a:xfrm>
          <a:custGeom>
            <a:avLst/>
            <a:gdLst/>
            <a:ahLst/>
            <a:cxnLst/>
            <a:rect l="l" t="t" r="r" b="b"/>
            <a:pathLst>
              <a:path w="772616" h="639164">
                <a:moveTo>
                  <a:pt x="0" y="0"/>
                </a:moveTo>
                <a:lnTo>
                  <a:pt x="772616" y="0"/>
                </a:lnTo>
                <a:lnTo>
                  <a:pt x="772616" y="639164"/>
                </a:lnTo>
                <a:lnTo>
                  <a:pt x="0" y="63916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5"/>
          <p:cNvSpPr/>
          <p:nvPr/>
        </p:nvSpPr>
        <p:spPr>
          <a:xfrm>
            <a:off x="0" y="10077573"/>
            <a:ext cx="10287000" cy="2708721"/>
          </a:xfrm>
          <a:custGeom>
            <a:avLst/>
            <a:gdLst/>
            <a:ahLst/>
            <a:cxnLst/>
            <a:rect l="l" t="t" r="r" b="b"/>
            <a:pathLst>
              <a:path w="10287000" h="2708721">
                <a:moveTo>
                  <a:pt x="0" y="0"/>
                </a:moveTo>
                <a:lnTo>
                  <a:pt x="10287000" y="0"/>
                </a:lnTo>
                <a:lnTo>
                  <a:pt x="10287000" y="2708721"/>
                </a:lnTo>
                <a:lnTo>
                  <a:pt x="0" y="2708721"/>
                </a:lnTo>
                <a:lnTo>
                  <a:pt x="0" y="0"/>
                </a:lnTo>
                <a:close/>
              </a:path>
            </a:pathLst>
          </a:custGeom>
          <a:blipFill>
            <a:blip r:embed="rId5"/>
            <a:stretch>
              <a:fillRect t="-165070" b="-23399"/>
            </a:stretch>
          </a:blipFill>
        </p:spPr>
        <p:txBody>
          <a:bodyPr/>
          <a:lstStyle/>
          <a:p>
            <a:endParaRPr lang="fr-FR"/>
          </a:p>
        </p:txBody>
      </p:sp>
      <p:sp>
        <p:nvSpPr>
          <p:cNvPr id="6" name="Freeform 6"/>
          <p:cNvSpPr/>
          <p:nvPr/>
        </p:nvSpPr>
        <p:spPr>
          <a:xfrm rot="5400000">
            <a:off x="1992737" y="1430604"/>
            <a:ext cx="2280024" cy="4208099"/>
          </a:xfrm>
          <a:custGeom>
            <a:avLst/>
            <a:gdLst/>
            <a:ahLst/>
            <a:cxnLst/>
            <a:rect l="l" t="t" r="r" b="b"/>
            <a:pathLst>
              <a:path w="2280024" h="4208099">
                <a:moveTo>
                  <a:pt x="0" y="0"/>
                </a:moveTo>
                <a:lnTo>
                  <a:pt x="2280025" y="0"/>
                </a:lnTo>
                <a:lnTo>
                  <a:pt x="2280025" y="4208098"/>
                </a:lnTo>
                <a:lnTo>
                  <a:pt x="0" y="4208098"/>
                </a:lnTo>
                <a:lnTo>
                  <a:pt x="0" y="0"/>
                </a:lnTo>
                <a:close/>
              </a:path>
            </a:pathLst>
          </a:custGeom>
          <a:blipFill>
            <a:blip r:embed="rId6"/>
            <a:stretch>
              <a:fillRect/>
            </a:stretch>
          </a:blipFill>
        </p:spPr>
        <p:txBody>
          <a:bodyPr/>
          <a:lstStyle/>
          <a:p>
            <a:endParaRPr lang="fr-FR"/>
          </a:p>
        </p:txBody>
      </p:sp>
      <p:sp>
        <p:nvSpPr>
          <p:cNvPr id="7" name="Freeform 7"/>
          <p:cNvSpPr/>
          <p:nvPr/>
        </p:nvSpPr>
        <p:spPr>
          <a:xfrm rot="5400000">
            <a:off x="6178650" y="4335489"/>
            <a:ext cx="2083248" cy="4076051"/>
          </a:xfrm>
          <a:custGeom>
            <a:avLst/>
            <a:gdLst/>
            <a:ahLst/>
            <a:cxnLst/>
            <a:rect l="l" t="t" r="r" b="b"/>
            <a:pathLst>
              <a:path w="2083248" h="4076051">
                <a:moveTo>
                  <a:pt x="0" y="0"/>
                </a:moveTo>
                <a:lnTo>
                  <a:pt x="2083249" y="0"/>
                </a:lnTo>
                <a:lnTo>
                  <a:pt x="2083249" y="4076051"/>
                </a:lnTo>
                <a:lnTo>
                  <a:pt x="0" y="4076051"/>
                </a:lnTo>
                <a:lnTo>
                  <a:pt x="0" y="0"/>
                </a:lnTo>
                <a:close/>
              </a:path>
            </a:pathLst>
          </a:custGeom>
          <a:blipFill>
            <a:blip r:embed="rId6"/>
            <a:stretch>
              <a:fillRect l="-3005" r="-3005"/>
            </a:stretch>
          </a:blipFill>
        </p:spPr>
        <p:txBody>
          <a:bodyPr/>
          <a:lstStyle/>
          <a:p>
            <a:endParaRPr lang="fr-FR"/>
          </a:p>
        </p:txBody>
      </p:sp>
      <p:sp>
        <p:nvSpPr>
          <p:cNvPr id="8" name="Freeform 8"/>
          <p:cNvSpPr/>
          <p:nvPr/>
        </p:nvSpPr>
        <p:spPr>
          <a:xfrm>
            <a:off x="5725999" y="7685832"/>
            <a:ext cx="2988550" cy="3984734"/>
          </a:xfrm>
          <a:custGeom>
            <a:avLst/>
            <a:gdLst/>
            <a:ahLst/>
            <a:cxnLst/>
            <a:rect l="l" t="t" r="r" b="b"/>
            <a:pathLst>
              <a:path w="2988550" h="3984734">
                <a:moveTo>
                  <a:pt x="0" y="0"/>
                </a:moveTo>
                <a:lnTo>
                  <a:pt x="2988550" y="0"/>
                </a:lnTo>
                <a:lnTo>
                  <a:pt x="2988550" y="3984734"/>
                </a:lnTo>
                <a:lnTo>
                  <a:pt x="0" y="3984734"/>
                </a:lnTo>
                <a:lnTo>
                  <a:pt x="0" y="0"/>
                </a:lnTo>
                <a:close/>
              </a:path>
            </a:pathLst>
          </a:custGeom>
          <a:blipFill>
            <a:blip r:embed="rId7"/>
            <a:stretch>
              <a:fillRect/>
            </a:stretch>
          </a:blipFill>
        </p:spPr>
        <p:txBody>
          <a:bodyPr/>
          <a:lstStyle/>
          <a:p>
            <a:endParaRPr lang="fr-FR"/>
          </a:p>
        </p:txBody>
      </p:sp>
      <p:sp>
        <p:nvSpPr>
          <p:cNvPr id="9" name="Freeform 9"/>
          <p:cNvSpPr/>
          <p:nvPr/>
        </p:nvSpPr>
        <p:spPr>
          <a:xfrm>
            <a:off x="1246639" y="8526976"/>
            <a:ext cx="2325895" cy="3101194"/>
          </a:xfrm>
          <a:custGeom>
            <a:avLst/>
            <a:gdLst/>
            <a:ahLst/>
            <a:cxnLst/>
            <a:rect l="l" t="t" r="r" b="b"/>
            <a:pathLst>
              <a:path w="2325895" h="3101194">
                <a:moveTo>
                  <a:pt x="0" y="0"/>
                </a:moveTo>
                <a:lnTo>
                  <a:pt x="2325896" y="0"/>
                </a:lnTo>
                <a:lnTo>
                  <a:pt x="2325896" y="3101194"/>
                </a:lnTo>
                <a:lnTo>
                  <a:pt x="0" y="3101194"/>
                </a:lnTo>
                <a:lnTo>
                  <a:pt x="0" y="0"/>
                </a:lnTo>
                <a:close/>
              </a:path>
            </a:pathLst>
          </a:custGeom>
          <a:blipFill>
            <a:blip r:embed="rId8"/>
            <a:stretch>
              <a:fillRect/>
            </a:stretch>
          </a:blipFill>
        </p:spPr>
        <p:txBody>
          <a:bodyPr/>
          <a:lstStyle/>
          <a:p>
            <a:endParaRPr lang="fr-FR"/>
          </a:p>
        </p:txBody>
      </p:sp>
      <p:sp>
        <p:nvSpPr>
          <p:cNvPr id="10" name="Freeform 10"/>
          <p:cNvSpPr/>
          <p:nvPr/>
        </p:nvSpPr>
        <p:spPr>
          <a:xfrm>
            <a:off x="1028700" y="5288226"/>
            <a:ext cx="3894737" cy="2921053"/>
          </a:xfrm>
          <a:custGeom>
            <a:avLst/>
            <a:gdLst/>
            <a:ahLst/>
            <a:cxnLst/>
            <a:rect l="l" t="t" r="r" b="b"/>
            <a:pathLst>
              <a:path w="3894737" h="2921053">
                <a:moveTo>
                  <a:pt x="0" y="0"/>
                </a:moveTo>
                <a:lnTo>
                  <a:pt x="3894737" y="0"/>
                </a:lnTo>
                <a:lnTo>
                  <a:pt x="3894737" y="2921054"/>
                </a:lnTo>
                <a:lnTo>
                  <a:pt x="0" y="2921054"/>
                </a:lnTo>
                <a:lnTo>
                  <a:pt x="0" y="0"/>
                </a:lnTo>
                <a:close/>
              </a:path>
            </a:pathLst>
          </a:custGeom>
          <a:blipFill>
            <a:blip r:embed="rId9"/>
            <a:stretch>
              <a:fillRect/>
            </a:stretch>
          </a:blipFill>
        </p:spPr>
        <p:txBody>
          <a:bodyPr/>
          <a:lstStyle/>
          <a:p>
            <a:endParaRPr lang="fr-FR"/>
          </a:p>
        </p:txBody>
      </p:sp>
      <p:sp>
        <p:nvSpPr>
          <p:cNvPr id="11" name="Freeform 11"/>
          <p:cNvSpPr/>
          <p:nvPr/>
        </p:nvSpPr>
        <p:spPr>
          <a:xfrm>
            <a:off x="5679437" y="2394641"/>
            <a:ext cx="3578863" cy="2684147"/>
          </a:xfrm>
          <a:custGeom>
            <a:avLst/>
            <a:gdLst/>
            <a:ahLst/>
            <a:cxnLst/>
            <a:rect l="l" t="t" r="r" b="b"/>
            <a:pathLst>
              <a:path w="3578863" h="2684147">
                <a:moveTo>
                  <a:pt x="0" y="0"/>
                </a:moveTo>
                <a:lnTo>
                  <a:pt x="3578863" y="0"/>
                </a:lnTo>
                <a:lnTo>
                  <a:pt x="3578863" y="2684147"/>
                </a:lnTo>
                <a:lnTo>
                  <a:pt x="0" y="2684147"/>
                </a:lnTo>
                <a:lnTo>
                  <a:pt x="0" y="0"/>
                </a:lnTo>
                <a:close/>
              </a:path>
            </a:pathLst>
          </a:custGeom>
          <a:blipFill>
            <a:blip r:embed="rId10"/>
            <a:stretch>
              <a:fillRect/>
            </a:stretch>
          </a:blipFill>
        </p:spPr>
        <p:txBody>
          <a:bodyPr/>
          <a:lstStyle/>
          <a:p>
            <a:endParaRPr lang="fr-FR"/>
          </a:p>
        </p:txBody>
      </p:sp>
      <p:sp>
        <p:nvSpPr>
          <p:cNvPr id="12" name="Freeform 12"/>
          <p:cNvSpPr/>
          <p:nvPr/>
        </p:nvSpPr>
        <p:spPr>
          <a:xfrm>
            <a:off x="3505795" y="6018760"/>
            <a:ext cx="551931" cy="486662"/>
          </a:xfrm>
          <a:custGeom>
            <a:avLst/>
            <a:gdLst/>
            <a:ahLst/>
            <a:cxnLst/>
            <a:rect l="l" t="t" r="r" b="b"/>
            <a:pathLst>
              <a:path w="551931" h="486662">
                <a:moveTo>
                  <a:pt x="0" y="0"/>
                </a:moveTo>
                <a:lnTo>
                  <a:pt x="551932" y="0"/>
                </a:lnTo>
                <a:lnTo>
                  <a:pt x="551932" y="486662"/>
                </a:lnTo>
                <a:lnTo>
                  <a:pt x="0" y="486662"/>
                </a:lnTo>
                <a:lnTo>
                  <a:pt x="0" y="0"/>
                </a:lnTo>
                <a:close/>
              </a:path>
            </a:pathLst>
          </a:custGeom>
          <a:blipFill>
            <a:blip r:embed="rId11"/>
            <a:stretch>
              <a:fillRect l="-336871" t="-125512" r="-347573" b="-128730"/>
            </a:stretch>
          </a:blipFill>
        </p:spPr>
        <p:txBody>
          <a:bodyPr/>
          <a:lstStyle/>
          <a:p>
            <a:endParaRPr lang="fr-FR"/>
          </a:p>
        </p:txBody>
      </p:sp>
      <p:sp>
        <p:nvSpPr>
          <p:cNvPr id="13" name="TextBox 13"/>
          <p:cNvSpPr txBox="1"/>
          <p:nvPr/>
        </p:nvSpPr>
        <p:spPr>
          <a:xfrm>
            <a:off x="4794626" y="5411489"/>
            <a:ext cx="4704778" cy="1895475"/>
          </a:xfrm>
          <a:prstGeom prst="rect">
            <a:avLst/>
          </a:prstGeom>
        </p:spPr>
        <p:txBody>
          <a:bodyPr lIns="0" tIns="0" rIns="0" bIns="0" rtlCol="0" anchor="t">
            <a:spAutoFit/>
          </a:bodyPr>
          <a:lstStyle/>
          <a:p>
            <a:pPr algn="ctr">
              <a:lnSpc>
                <a:spcPts val="2239"/>
              </a:lnSpc>
            </a:pPr>
            <a:r>
              <a:rPr lang="en-US" sz="1599">
                <a:solidFill>
                  <a:srgbClr val="000000"/>
                </a:solidFill>
                <a:latin typeface="29LT Riwaya Informal"/>
                <a:ea typeface="29LT Riwaya Informal"/>
                <a:cs typeface="29LT Riwaya Informal"/>
                <a:sym typeface="29LT Riwaya Informal"/>
              </a:rPr>
              <a:t>Balades et activités en extérieur</a:t>
            </a:r>
          </a:p>
          <a:p>
            <a:pPr algn="ctr">
              <a:lnSpc>
                <a:spcPts val="2239"/>
              </a:lnSpc>
            </a:pPr>
            <a:r>
              <a:rPr lang="en-US" sz="1599">
                <a:solidFill>
                  <a:srgbClr val="000000"/>
                </a:solidFill>
                <a:latin typeface="29LT Riwaya Informal"/>
                <a:ea typeface="29LT Riwaya Informal"/>
                <a:cs typeface="29LT Riwaya Informal"/>
                <a:sym typeface="29LT Riwaya Informal"/>
              </a:rPr>
              <a:t> Chantons ensemble et musicothérapie</a:t>
            </a:r>
          </a:p>
          <a:p>
            <a:pPr algn="ctr">
              <a:lnSpc>
                <a:spcPts val="2239"/>
              </a:lnSpc>
            </a:pPr>
            <a:r>
              <a:rPr lang="en-US" sz="1599">
                <a:solidFill>
                  <a:srgbClr val="000000"/>
                </a:solidFill>
                <a:latin typeface="29LT Riwaya Informal"/>
                <a:ea typeface="29LT Riwaya Informal"/>
                <a:cs typeface="29LT Riwaya Informal"/>
                <a:sym typeface="29LT Riwaya Informal"/>
              </a:rPr>
              <a:t>Ateliers cuisine et moments gourmands</a:t>
            </a:r>
          </a:p>
          <a:p>
            <a:pPr algn="ctr">
              <a:lnSpc>
                <a:spcPts val="2239"/>
              </a:lnSpc>
            </a:pPr>
            <a:r>
              <a:rPr lang="en-US" sz="1599">
                <a:solidFill>
                  <a:srgbClr val="000000"/>
                </a:solidFill>
                <a:latin typeface="29LT Riwaya Informal"/>
                <a:ea typeface="29LT Riwaya Informal"/>
                <a:cs typeface="29LT Riwaya Informal"/>
                <a:sym typeface="29LT Riwaya Informal"/>
              </a:rPr>
              <a:t>Rencontres inter-établissements et partenaires</a:t>
            </a:r>
          </a:p>
          <a:p>
            <a:pPr algn="ctr">
              <a:lnSpc>
                <a:spcPts val="2239"/>
              </a:lnSpc>
            </a:pPr>
            <a:r>
              <a:rPr lang="en-US" sz="1599">
                <a:solidFill>
                  <a:srgbClr val="000000"/>
                </a:solidFill>
                <a:latin typeface="29LT Riwaya Informal"/>
                <a:ea typeface="29LT Riwaya Informal"/>
                <a:cs typeface="29LT Riwaya Informal"/>
                <a:sym typeface="29LT Riwaya Informal"/>
              </a:rPr>
              <a:t>Clown et animations</a:t>
            </a:r>
          </a:p>
          <a:p>
            <a:pPr algn="ctr">
              <a:lnSpc>
                <a:spcPts val="2239"/>
              </a:lnSpc>
            </a:pPr>
            <a:r>
              <a:rPr lang="en-US" sz="1599">
                <a:solidFill>
                  <a:srgbClr val="000000"/>
                </a:solidFill>
                <a:latin typeface="29LT Riwaya Informal"/>
                <a:ea typeface="29LT Riwaya Informal"/>
                <a:cs typeface="29LT Riwaya Informal"/>
                <a:sym typeface="29LT Riwaya Informal"/>
              </a:rPr>
              <a:t>Jeux, mémoire et temps d’échange</a:t>
            </a:r>
          </a:p>
          <a:p>
            <a:pPr algn="ctr">
              <a:lnSpc>
                <a:spcPts val="1960"/>
              </a:lnSpc>
              <a:spcBef>
                <a:spcPct val="0"/>
              </a:spcBef>
            </a:pPr>
            <a:endParaRPr lang="en-US" sz="1599">
              <a:solidFill>
                <a:srgbClr val="000000"/>
              </a:solidFill>
              <a:latin typeface="29LT Riwaya Informal"/>
              <a:ea typeface="29LT Riwaya Informal"/>
              <a:cs typeface="29LT Riwaya Informal"/>
              <a:sym typeface="29LT Riwaya Informal"/>
            </a:endParaRPr>
          </a:p>
        </p:txBody>
      </p:sp>
      <p:sp>
        <p:nvSpPr>
          <p:cNvPr id="14" name="TextBox 14"/>
          <p:cNvSpPr txBox="1"/>
          <p:nvPr/>
        </p:nvSpPr>
        <p:spPr>
          <a:xfrm>
            <a:off x="2409587" y="971550"/>
            <a:ext cx="5467826" cy="1099820"/>
          </a:xfrm>
          <a:prstGeom prst="rect">
            <a:avLst/>
          </a:prstGeom>
        </p:spPr>
        <p:txBody>
          <a:bodyPr lIns="0" tIns="0" rIns="0" bIns="0" rtlCol="0" anchor="t">
            <a:spAutoFit/>
          </a:bodyPr>
          <a:lstStyle/>
          <a:p>
            <a:pPr algn="ctr">
              <a:lnSpc>
                <a:spcPts val="4480"/>
              </a:lnSpc>
            </a:pPr>
            <a:r>
              <a:rPr lang="en-US" sz="3200">
                <a:solidFill>
                  <a:srgbClr val="6D876D"/>
                </a:solidFill>
                <a:latin typeface="29LT Riwaya Informal"/>
                <a:ea typeface="29LT Riwaya Informal"/>
                <a:cs typeface="29LT Riwaya Informal"/>
                <a:sym typeface="29LT Riwaya Informal"/>
              </a:rPr>
              <a:t>LES TEMPS  FORTS  D’AVRIL </a:t>
            </a:r>
          </a:p>
          <a:p>
            <a:pPr algn="ctr">
              <a:lnSpc>
                <a:spcPts val="4480"/>
              </a:lnSpc>
              <a:spcBef>
                <a:spcPct val="0"/>
              </a:spcBef>
            </a:pPr>
            <a:r>
              <a:rPr lang="en-US" sz="3200">
                <a:solidFill>
                  <a:srgbClr val="6D876D"/>
                </a:solidFill>
                <a:latin typeface="29LT Riwaya Informal"/>
                <a:ea typeface="29LT Riwaya Informal"/>
                <a:cs typeface="29LT Riwaya Informal"/>
                <a:sym typeface="29LT Riwaya Informal"/>
              </a:rPr>
              <a:t>Retour en images sur nos activités</a:t>
            </a:r>
          </a:p>
        </p:txBody>
      </p:sp>
      <p:sp>
        <p:nvSpPr>
          <p:cNvPr id="15" name="TextBox 15"/>
          <p:cNvSpPr txBox="1"/>
          <p:nvPr/>
        </p:nvSpPr>
        <p:spPr>
          <a:xfrm>
            <a:off x="1349003" y="2780507"/>
            <a:ext cx="3676983" cy="1369060"/>
          </a:xfrm>
          <a:prstGeom prst="rect">
            <a:avLst/>
          </a:prstGeom>
        </p:spPr>
        <p:txBody>
          <a:bodyPr lIns="0" tIns="0" rIns="0" bIns="0" rtlCol="0" anchor="t">
            <a:spAutoFit/>
          </a:bodyPr>
          <a:lstStyle/>
          <a:p>
            <a:pPr algn="just">
              <a:lnSpc>
                <a:spcPts val="2239"/>
              </a:lnSpc>
            </a:pPr>
            <a:r>
              <a:rPr lang="en-US" sz="1599">
                <a:solidFill>
                  <a:srgbClr val="000000"/>
                </a:solidFill>
                <a:latin typeface="29LT Riwaya Informal"/>
                <a:ea typeface="29LT Riwaya Informal"/>
                <a:cs typeface="29LT Riwaya Informal"/>
                <a:sym typeface="29LT Riwaya Informal"/>
              </a:rPr>
              <a:t>Le mois d’avril a été rythmé par de nombreuses activités à l’EHPAD Seguin.</a:t>
            </a:r>
          </a:p>
          <a:p>
            <a:pPr algn="l">
              <a:lnSpc>
                <a:spcPts val="2239"/>
              </a:lnSpc>
            </a:pPr>
            <a:r>
              <a:rPr lang="en-US" sz="1599">
                <a:solidFill>
                  <a:srgbClr val="000000"/>
                </a:solidFill>
                <a:latin typeface="29LT Riwaya Informal"/>
                <a:ea typeface="29LT Riwaya Informal"/>
                <a:cs typeface="29LT Riwaya Informal"/>
                <a:sym typeface="29LT Riwaya Informal"/>
              </a:rPr>
              <a:t> Entre moments de détente, ateliers et rencontres, chacun a pu participer selon ses envies.</a:t>
            </a:r>
          </a:p>
        </p:txBody>
      </p:sp>
      <p:sp>
        <p:nvSpPr>
          <p:cNvPr id="16" name="Freeform 16"/>
          <p:cNvSpPr/>
          <p:nvPr/>
        </p:nvSpPr>
        <p:spPr>
          <a:xfrm>
            <a:off x="1397194" y="6130184"/>
            <a:ext cx="551931" cy="486662"/>
          </a:xfrm>
          <a:custGeom>
            <a:avLst/>
            <a:gdLst/>
            <a:ahLst/>
            <a:cxnLst/>
            <a:rect l="l" t="t" r="r" b="b"/>
            <a:pathLst>
              <a:path w="551931" h="486662">
                <a:moveTo>
                  <a:pt x="0" y="0"/>
                </a:moveTo>
                <a:lnTo>
                  <a:pt x="551932" y="0"/>
                </a:lnTo>
                <a:lnTo>
                  <a:pt x="551932" y="486661"/>
                </a:lnTo>
                <a:lnTo>
                  <a:pt x="0" y="486661"/>
                </a:lnTo>
                <a:lnTo>
                  <a:pt x="0" y="0"/>
                </a:lnTo>
                <a:close/>
              </a:path>
            </a:pathLst>
          </a:custGeom>
          <a:blipFill>
            <a:blip r:embed="rId11"/>
            <a:stretch>
              <a:fillRect l="-336871" t="-125512" r="-347573" b="-128730"/>
            </a:stretch>
          </a:blipFill>
        </p:spPr>
        <p:txBody>
          <a:bodyPr/>
          <a:lstStyle/>
          <a:p>
            <a:endParaRPr lang="fr-FR"/>
          </a:p>
        </p:txBody>
      </p:sp>
      <p:sp>
        <p:nvSpPr>
          <p:cNvPr id="17" name="Freeform 17"/>
          <p:cNvSpPr/>
          <p:nvPr/>
        </p:nvSpPr>
        <p:spPr>
          <a:xfrm>
            <a:off x="2580818" y="6186044"/>
            <a:ext cx="551931" cy="486662"/>
          </a:xfrm>
          <a:custGeom>
            <a:avLst/>
            <a:gdLst/>
            <a:ahLst/>
            <a:cxnLst/>
            <a:rect l="l" t="t" r="r" b="b"/>
            <a:pathLst>
              <a:path w="551931" h="486662">
                <a:moveTo>
                  <a:pt x="0" y="0"/>
                </a:moveTo>
                <a:lnTo>
                  <a:pt x="551931" y="0"/>
                </a:lnTo>
                <a:lnTo>
                  <a:pt x="551931" y="486662"/>
                </a:lnTo>
                <a:lnTo>
                  <a:pt x="0" y="486662"/>
                </a:lnTo>
                <a:lnTo>
                  <a:pt x="0" y="0"/>
                </a:lnTo>
                <a:close/>
              </a:path>
            </a:pathLst>
          </a:custGeom>
          <a:blipFill>
            <a:blip r:embed="rId11"/>
            <a:stretch>
              <a:fillRect l="-336871" t="-125512" r="-347573" b="-128730"/>
            </a:stretch>
          </a:blipFill>
        </p:spPr>
        <p:txBody>
          <a:bodyPr/>
          <a:lstStyle/>
          <a:p>
            <a:endParaRPr lang="fr-FR"/>
          </a:p>
        </p:txBody>
      </p:sp>
      <p:sp>
        <p:nvSpPr>
          <p:cNvPr id="18" name="Freeform 18"/>
          <p:cNvSpPr/>
          <p:nvPr/>
        </p:nvSpPr>
        <p:spPr>
          <a:xfrm>
            <a:off x="2216965" y="6018760"/>
            <a:ext cx="551931" cy="486662"/>
          </a:xfrm>
          <a:custGeom>
            <a:avLst/>
            <a:gdLst/>
            <a:ahLst/>
            <a:cxnLst/>
            <a:rect l="l" t="t" r="r" b="b"/>
            <a:pathLst>
              <a:path w="551931" h="486662">
                <a:moveTo>
                  <a:pt x="0" y="0"/>
                </a:moveTo>
                <a:lnTo>
                  <a:pt x="551931" y="0"/>
                </a:lnTo>
                <a:lnTo>
                  <a:pt x="551931" y="486662"/>
                </a:lnTo>
                <a:lnTo>
                  <a:pt x="0" y="486662"/>
                </a:lnTo>
                <a:lnTo>
                  <a:pt x="0" y="0"/>
                </a:lnTo>
                <a:close/>
              </a:path>
            </a:pathLst>
          </a:custGeom>
          <a:blipFill>
            <a:blip r:embed="rId11"/>
            <a:stretch>
              <a:fillRect l="-336871" t="-125512" r="-347573" b="-128730"/>
            </a:stretch>
          </a:blipFill>
        </p:spPr>
        <p:txBody>
          <a:bodyPr/>
          <a:lstStyle/>
          <a:p>
            <a:endParaRPr lang="fr-FR"/>
          </a:p>
        </p:txBody>
      </p:sp>
      <p:sp>
        <p:nvSpPr>
          <p:cNvPr id="19" name="Freeform 19"/>
          <p:cNvSpPr/>
          <p:nvPr/>
        </p:nvSpPr>
        <p:spPr>
          <a:xfrm>
            <a:off x="3572535" y="6262091"/>
            <a:ext cx="551931" cy="486662"/>
          </a:xfrm>
          <a:custGeom>
            <a:avLst/>
            <a:gdLst/>
            <a:ahLst/>
            <a:cxnLst/>
            <a:rect l="l" t="t" r="r" b="b"/>
            <a:pathLst>
              <a:path w="551931" h="486662">
                <a:moveTo>
                  <a:pt x="0" y="0"/>
                </a:moveTo>
                <a:lnTo>
                  <a:pt x="551931" y="0"/>
                </a:lnTo>
                <a:lnTo>
                  <a:pt x="551931" y="486662"/>
                </a:lnTo>
                <a:lnTo>
                  <a:pt x="0" y="486662"/>
                </a:lnTo>
                <a:lnTo>
                  <a:pt x="0" y="0"/>
                </a:lnTo>
                <a:close/>
              </a:path>
            </a:pathLst>
          </a:custGeom>
          <a:blipFill>
            <a:blip r:embed="rId11"/>
            <a:stretch>
              <a:fillRect l="-336871" t="-125512" r="-347573" b="-128730"/>
            </a:stretch>
          </a:blipFill>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85875" y="1285875"/>
            <a:ext cx="12858750" cy="10287000"/>
          </a:xfrm>
          <a:custGeom>
            <a:avLst/>
            <a:gdLst/>
            <a:ahLst/>
            <a:cxnLst/>
            <a:rect l="l" t="t" r="r" b="b"/>
            <a:pathLst>
              <a:path w="12858750" h="10287000">
                <a:moveTo>
                  <a:pt x="12858750" y="0"/>
                </a:moveTo>
                <a:lnTo>
                  <a:pt x="12858750" y="10287000"/>
                </a:lnTo>
                <a:lnTo>
                  <a:pt x="0" y="10287000"/>
                </a:lnTo>
                <a:lnTo>
                  <a:pt x="0" y="0"/>
                </a:lnTo>
                <a:lnTo>
                  <a:pt x="12858750" y="0"/>
                </a:lnTo>
                <a:close/>
              </a:path>
            </a:pathLst>
          </a:custGeom>
          <a:blipFill>
            <a:blip r:embed="rId2"/>
            <a:stretch>
              <a:fillRect l="-16666" r="-16666"/>
            </a:stretch>
          </a:blipFill>
        </p:spPr>
        <p:txBody>
          <a:bodyPr/>
          <a:lstStyle/>
          <a:p>
            <a:endParaRPr lang="fr-FR"/>
          </a:p>
        </p:txBody>
      </p:sp>
      <p:sp>
        <p:nvSpPr>
          <p:cNvPr id="3" name="TextBox 3"/>
          <p:cNvSpPr txBox="1"/>
          <p:nvPr/>
        </p:nvSpPr>
        <p:spPr>
          <a:xfrm>
            <a:off x="1516087" y="1249876"/>
            <a:ext cx="7210668" cy="1758223"/>
          </a:xfrm>
          <a:prstGeom prst="rect">
            <a:avLst/>
          </a:prstGeom>
        </p:spPr>
        <p:txBody>
          <a:bodyPr lIns="0" tIns="0" rIns="0" bIns="0" rtlCol="0" anchor="t">
            <a:spAutoFit/>
          </a:bodyPr>
          <a:lstStyle/>
          <a:p>
            <a:pPr algn="ctr">
              <a:lnSpc>
                <a:spcPts val="4384"/>
              </a:lnSpc>
            </a:pPr>
            <a:r>
              <a:rPr lang="en-US" sz="5924" spc="59">
                <a:solidFill>
                  <a:srgbClr val="3F414F"/>
                </a:solidFill>
                <a:latin typeface="29LT Riwaya Informal"/>
                <a:ea typeface="29LT Riwaya Informal"/>
                <a:cs typeface="29LT Riwaya Informal"/>
                <a:sym typeface="29LT Riwaya Informal"/>
              </a:rPr>
              <a:t>PORTRAIT DU MOIS </a:t>
            </a:r>
          </a:p>
          <a:p>
            <a:pPr algn="ctr">
              <a:lnSpc>
                <a:spcPts val="4384"/>
              </a:lnSpc>
            </a:pPr>
            <a:endParaRPr lang="en-US" sz="5924" spc="59">
              <a:solidFill>
                <a:srgbClr val="3F414F"/>
              </a:solidFill>
              <a:latin typeface="29LT Riwaya Informal"/>
              <a:ea typeface="29LT Riwaya Informal"/>
              <a:cs typeface="29LT Riwaya Informal"/>
              <a:sym typeface="29LT Riwaya Informal"/>
            </a:endParaRPr>
          </a:p>
          <a:p>
            <a:pPr marL="0" lvl="0" indent="0" algn="ctr">
              <a:lnSpc>
                <a:spcPts val="4384"/>
              </a:lnSpc>
              <a:spcBef>
                <a:spcPct val="0"/>
              </a:spcBef>
            </a:pPr>
            <a:endParaRPr lang="en-US" sz="5924" spc="59">
              <a:solidFill>
                <a:srgbClr val="3F414F"/>
              </a:solidFill>
              <a:latin typeface="29LT Riwaya Informal"/>
              <a:ea typeface="29LT Riwaya Informal"/>
              <a:cs typeface="29LT Riwaya Informal"/>
              <a:sym typeface="29LT Riwaya Informal"/>
            </a:endParaRPr>
          </a:p>
        </p:txBody>
      </p:sp>
      <p:grpSp>
        <p:nvGrpSpPr>
          <p:cNvPr id="4" name="Group 4"/>
          <p:cNvGrpSpPr/>
          <p:nvPr/>
        </p:nvGrpSpPr>
        <p:grpSpPr>
          <a:xfrm rot="-10800000">
            <a:off x="717841" y="619129"/>
            <a:ext cx="8763680" cy="152400"/>
            <a:chOff x="0" y="0"/>
            <a:chExt cx="11684907" cy="203200"/>
          </a:xfrm>
        </p:grpSpPr>
        <p:sp>
          <p:nvSpPr>
            <p:cNvPr id="5" name="AutoShape 5"/>
            <p:cNvSpPr/>
            <p:nvPr/>
          </p:nvSpPr>
          <p:spPr>
            <a:xfrm>
              <a:off x="0" y="38100"/>
              <a:ext cx="11684000" cy="0"/>
            </a:xfrm>
            <a:prstGeom prst="line">
              <a:avLst/>
            </a:prstGeom>
            <a:ln w="76200" cap="flat">
              <a:solidFill>
                <a:srgbClr val="4D566C"/>
              </a:solidFill>
              <a:prstDash val="solid"/>
              <a:headEnd type="none" w="sm" len="sm"/>
              <a:tailEnd type="none" w="sm" len="sm"/>
            </a:ln>
          </p:spPr>
          <p:txBody>
            <a:bodyPr/>
            <a:lstStyle/>
            <a:p>
              <a:endParaRPr lang="fr-FR"/>
            </a:p>
          </p:txBody>
        </p:sp>
        <p:sp>
          <p:nvSpPr>
            <p:cNvPr id="6" name="AutoShape 6"/>
            <p:cNvSpPr/>
            <p:nvPr/>
          </p:nvSpPr>
          <p:spPr>
            <a:xfrm>
              <a:off x="907" y="184150"/>
              <a:ext cx="11684000" cy="0"/>
            </a:xfrm>
            <a:prstGeom prst="line">
              <a:avLst/>
            </a:prstGeom>
            <a:ln w="38100" cap="flat">
              <a:solidFill>
                <a:srgbClr val="4D566C"/>
              </a:solidFill>
              <a:prstDash val="solid"/>
              <a:headEnd type="none" w="sm" len="sm"/>
              <a:tailEnd type="none" w="sm" len="sm"/>
            </a:ln>
          </p:spPr>
          <p:txBody>
            <a:bodyPr/>
            <a:lstStyle/>
            <a:p>
              <a:endParaRPr lang="fr-FR"/>
            </a:p>
          </p:txBody>
        </p:sp>
      </p:grpSp>
      <p:grpSp>
        <p:nvGrpSpPr>
          <p:cNvPr id="7" name="Group 7"/>
          <p:cNvGrpSpPr/>
          <p:nvPr/>
        </p:nvGrpSpPr>
        <p:grpSpPr>
          <a:xfrm>
            <a:off x="899857" y="2190731"/>
            <a:ext cx="8763680" cy="152400"/>
            <a:chOff x="0" y="0"/>
            <a:chExt cx="11684907" cy="203200"/>
          </a:xfrm>
        </p:grpSpPr>
        <p:sp>
          <p:nvSpPr>
            <p:cNvPr id="8" name="AutoShape 8"/>
            <p:cNvSpPr/>
            <p:nvPr/>
          </p:nvSpPr>
          <p:spPr>
            <a:xfrm>
              <a:off x="0" y="38100"/>
              <a:ext cx="11684000" cy="0"/>
            </a:xfrm>
            <a:prstGeom prst="line">
              <a:avLst/>
            </a:prstGeom>
            <a:ln w="76200" cap="flat">
              <a:solidFill>
                <a:srgbClr val="4D566C"/>
              </a:solidFill>
              <a:prstDash val="solid"/>
              <a:headEnd type="none" w="sm" len="sm"/>
              <a:tailEnd type="none" w="sm" len="sm"/>
            </a:ln>
          </p:spPr>
          <p:txBody>
            <a:bodyPr/>
            <a:lstStyle/>
            <a:p>
              <a:endParaRPr lang="fr-FR"/>
            </a:p>
          </p:txBody>
        </p:sp>
        <p:sp>
          <p:nvSpPr>
            <p:cNvPr id="9" name="AutoShape 9"/>
            <p:cNvSpPr/>
            <p:nvPr/>
          </p:nvSpPr>
          <p:spPr>
            <a:xfrm>
              <a:off x="907" y="184150"/>
              <a:ext cx="11684000" cy="0"/>
            </a:xfrm>
            <a:prstGeom prst="line">
              <a:avLst/>
            </a:prstGeom>
            <a:ln w="38100" cap="flat">
              <a:solidFill>
                <a:srgbClr val="4D566C"/>
              </a:solidFill>
              <a:prstDash val="solid"/>
              <a:headEnd type="none" w="sm" len="sm"/>
              <a:tailEnd type="none" w="sm" len="sm"/>
            </a:ln>
          </p:spPr>
          <p:txBody>
            <a:bodyPr/>
            <a:lstStyle/>
            <a:p>
              <a:endParaRPr lang="fr-FR"/>
            </a:p>
          </p:txBody>
        </p:sp>
      </p:grpSp>
      <p:sp>
        <p:nvSpPr>
          <p:cNvPr id="10" name="Freeform 10"/>
          <p:cNvSpPr/>
          <p:nvPr/>
        </p:nvSpPr>
        <p:spPr>
          <a:xfrm>
            <a:off x="914144" y="11684810"/>
            <a:ext cx="229111" cy="229111"/>
          </a:xfrm>
          <a:custGeom>
            <a:avLst/>
            <a:gdLst/>
            <a:ahLst/>
            <a:cxnLst/>
            <a:rect l="l" t="t" r="r" b="b"/>
            <a:pathLst>
              <a:path w="229111" h="229111">
                <a:moveTo>
                  <a:pt x="0" y="0"/>
                </a:moveTo>
                <a:lnTo>
                  <a:pt x="229112" y="0"/>
                </a:lnTo>
                <a:lnTo>
                  <a:pt x="229112" y="229112"/>
                </a:lnTo>
                <a:lnTo>
                  <a:pt x="0" y="22911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AutoShape 11"/>
          <p:cNvSpPr/>
          <p:nvPr/>
        </p:nvSpPr>
        <p:spPr>
          <a:xfrm>
            <a:off x="761490" y="2000400"/>
            <a:ext cx="8764020" cy="0"/>
          </a:xfrm>
          <a:prstGeom prst="line">
            <a:avLst/>
          </a:prstGeom>
          <a:ln w="28575" cap="flat">
            <a:solidFill>
              <a:srgbClr val="4D566C"/>
            </a:solidFill>
            <a:prstDash val="solid"/>
            <a:headEnd type="none" w="sm" len="sm"/>
            <a:tailEnd type="none" w="sm" len="sm"/>
          </a:ln>
        </p:spPr>
        <p:txBody>
          <a:bodyPr/>
          <a:lstStyle/>
          <a:p>
            <a:endParaRPr lang="fr-FR"/>
          </a:p>
        </p:txBody>
      </p:sp>
      <p:sp>
        <p:nvSpPr>
          <p:cNvPr id="12" name="Freeform 12"/>
          <p:cNvSpPr/>
          <p:nvPr/>
        </p:nvSpPr>
        <p:spPr>
          <a:xfrm>
            <a:off x="9158032" y="11570254"/>
            <a:ext cx="229111" cy="229111"/>
          </a:xfrm>
          <a:custGeom>
            <a:avLst/>
            <a:gdLst/>
            <a:ahLst/>
            <a:cxnLst/>
            <a:rect l="l" t="t" r="r" b="b"/>
            <a:pathLst>
              <a:path w="229111" h="229111">
                <a:moveTo>
                  <a:pt x="0" y="0"/>
                </a:moveTo>
                <a:lnTo>
                  <a:pt x="229111" y="0"/>
                </a:lnTo>
                <a:lnTo>
                  <a:pt x="229111" y="229112"/>
                </a:lnTo>
                <a:lnTo>
                  <a:pt x="0" y="22911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3" name="Group 13"/>
          <p:cNvGrpSpPr/>
          <p:nvPr/>
        </p:nvGrpSpPr>
        <p:grpSpPr>
          <a:xfrm>
            <a:off x="739581" y="12072982"/>
            <a:ext cx="8763680" cy="152400"/>
            <a:chOff x="0" y="0"/>
            <a:chExt cx="11684907" cy="203200"/>
          </a:xfrm>
        </p:grpSpPr>
        <p:sp>
          <p:nvSpPr>
            <p:cNvPr id="14" name="AutoShape 14"/>
            <p:cNvSpPr/>
            <p:nvPr/>
          </p:nvSpPr>
          <p:spPr>
            <a:xfrm>
              <a:off x="0" y="38100"/>
              <a:ext cx="11684000" cy="0"/>
            </a:xfrm>
            <a:prstGeom prst="line">
              <a:avLst/>
            </a:prstGeom>
            <a:ln w="76200" cap="flat">
              <a:solidFill>
                <a:srgbClr val="4D566C"/>
              </a:solidFill>
              <a:prstDash val="solid"/>
              <a:headEnd type="none" w="sm" len="sm"/>
              <a:tailEnd type="none" w="sm" len="sm"/>
            </a:ln>
          </p:spPr>
          <p:txBody>
            <a:bodyPr/>
            <a:lstStyle/>
            <a:p>
              <a:endParaRPr lang="fr-FR"/>
            </a:p>
          </p:txBody>
        </p:sp>
        <p:sp>
          <p:nvSpPr>
            <p:cNvPr id="15" name="AutoShape 15"/>
            <p:cNvSpPr/>
            <p:nvPr/>
          </p:nvSpPr>
          <p:spPr>
            <a:xfrm>
              <a:off x="907" y="184150"/>
              <a:ext cx="11684000" cy="0"/>
            </a:xfrm>
            <a:prstGeom prst="line">
              <a:avLst/>
            </a:prstGeom>
            <a:ln w="38100" cap="flat">
              <a:solidFill>
                <a:srgbClr val="4D566C"/>
              </a:solidFill>
              <a:prstDash val="solid"/>
              <a:headEnd type="none" w="sm" len="sm"/>
              <a:tailEnd type="none" w="sm" len="sm"/>
            </a:ln>
          </p:spPr>
          <p:txBody>
            <a:bodyPr/>
            <a:lstStyle/>
            <a:p>
              <a:endParaRPr lang="fr-FR"/>
            </a:p>
          </p:txBody>
        </p:sp>
      </p:grpSp>
      <p:grpSp>
        <p:nvGrpSpPr>
          <p:cNvPr id="16" name="Group 16"/>
          <p:cNvGrpSpPr/>
          <p:nvPr/>
        </p:nvGrpSpPr>
        <p:grpSpPr>
          <a:xfrm rot="952439">
            <a:off x="6137239" y="9853561"/>
            <a:ext cx="2725435" cy="1720430"/>
            <a:chOff x="0" y="0"/>
            <a:chExt cx="422241" cy="266540"/>
          </a:xfrm>
        </p:grpSpPr>
        <p:sp>
          <p:nvSpPr>
            <p:cNvPr id="17" name="Freeform 17"/>
            <p:cNvSpPr/>
            <p:nvPr/>
          </p:nvSpPr>
          <p:spPr>
            <a:xfrm>
              <a:off x="0" y="0"/>
              <a:ext cx="422241" cy="266540"/>
            </a:xfrm>
            <a:custGeom>
              <a:avLst/>
              <a:gdLst/>
              <a:ahLst/>
              <a:cxnLst/>
              <a:rect l="l" t="t" r="r" b="b"/>
              <a:pathLst>
                <a:path w="422241" h="266540">
                  <a:moveTo>
                    <a:pt x="0" y="0"/>
                  </a:moveTo>
                  <a:lnTo>
                    <a:pt x="422241" y="0"/>
                  </a:lnTo>
                  <a:lnTo>
                    <a:pt x="422241" y="266540"/>
                  </a:lnTo>
                  <a:lnTo>
                    <a:pt x="0" y="266540"/>
                  </a:lnTo>
                  <a:close/>
                </a:path>
              </a:pathLst>
            </a:custGeom>
            <a:blipFill>
              <a:blip r:embed="rId4"/>
              <a:stretch>
                <a:fillRect t="-68703" b="-68703"/>
              </a:stretch>
            </a:blipFill>
            <a:ln w="28575" cap="sq">
              <a:solidFill>
                <a:srgbClr val="161616"/>
              </a:solidFill>
              <a:prstDash val="solid"/>
              <a:miter/>
            </a:ln>
          </p:spPr>
          <p:txBody>
            <a:bodyPr/>
            <a:lstStyle/>
            <a:p>
              <a:endParaRPr lang="fr-FR"/>
            </a:p>
          </p:txBody>
        </p:sp>
      </p:grpSp>
      <p:sp>
        <p:nvSpPr>
          <p:cNvPr id="18" name="Freeform 18"/>
          <p:cNvSpPr/>
          <p:nvPr/>
        </p:nvSpPr>
        <p:spPr>
          <a:xfrm>
            <a:off x="1516087" y="4587049"/>
            <a:ext cx="2754918" cy="2869706"/>
          </a:xfrm>
          <a:custGeom>
            <a:avLst/>
            <a:gdLst/>
            <a:ahLst/>
            <a:cxnLst/>
            <a:rect l="l" t="t" r="r" b="b"/>
            <a:pathLst>
              <a:path w="2754918" h="2869706">
                <a:moveTo>
                  <a:pt x="0" y="0"/>
                </a:moveTo>
                <a:lnTo>
                  <a:pt x="2754918" y="0"/>
                </a:lnTo>
                <a:lnTo>
                  <a:pt x="2754918" y="2869706"/>
                </a:lnTo>
                <a:lnTo>
                  <a:pt x="0" y="2869706"/>
                </a:lnTo>
                <a:lnTo>
                  <a:pt x="0" y="0"/>
                </a:lnTo>
                <a:close/>
              </a:path>
            </a:pathLst>
          </a:custGeom>
          <a:blipFill>
            <a:blip r:embed="rId5"/>
            <a:stretch>
              <a:fillRect/>
            </a:stretch>
          </a:blipFill>
        </p:spPr>
        <p:txBody>
          <a:bodyPr/>
          <a:lstStyle/>
          <a:p>
            <a:endParaRPr lang="fr-FR"/>
          </a:p>
        </p:txBody>
      </p:sp>
      <p:sp>
        <p:nvSpPr>
          <p:cNvPr id="19" name="TextBox 19"/>
          <p:cNvSpPr txBox="1"/>
          <p:nvPr/>
        </p:nvSpPr>
        <p:spPr>
          <a:xfrm>
            <a:off x="2556470" y="2544548"/>
            <a:ext cx="5174061" cy="679453"/>
          </a:xfrm>
          <a:prstGeom prst="rect">
            <a:avLst/>
          </a:prstGeom>
        </p:spPr>
        <p:txBody>
          <a:bodyPr lIns="0" tIns="0" rIns="0" bIns="0" rtlCol="0" anchor="t">
            <a:spAutoFit/>
          </a:bodyPr>
          <a:lstStyle/>
          <a:p>
            <a:pPr marL="0" lvl="0" indent="0" algn="ctr">
              <a:lnSpc>
                <a:spcPts val="2550"/>
              </a:lnSpc>
            </a:pPr>
            <a:r>
              <a:rPr lang="en-US" sz="2833" spc="-85">
                <a:solidFill>
                  <a:srgbClr val="3F414F"/>
                </a:solidFill>
                <a:latin typeface="29LT Riwaya Informal"/>
                <a:ea typeface="29LT Riwaya Informal"/>
                <a:cs typeface="29LT Riwaya Informal"/>
                <a:sym typeface="29LT Riwaya Informal"/>
              </a:rPr>
              <a:t>M</a:t>
            </a:r>
            <a:r>
              <a:rPr lang="en-US" sz="2833" u="none" strike="noStrike" spc="-85">
                <a:solidFill>
                  <a:srgbClr val="3F414F"/>
                </a:solidFill>
                <a:latin typeface="29LT Riwaya Informal"/>
                <a:ea typeface="29LT Riwaya Informal"/>
                <a:cs typeface="29LT Riwaya Informal"/>
                <a:sym typeface="29LT Riwaya Informal"/>
              </a:rPr>
              <a:t>adame Rogier  Jacqueline</a:t>
            </a:r>
          </a:p>
          <a:p>
            <a:pPr marL="0" lvl="0" indent="0" algn="just">
              <a:lnSpc>
                <a:spcPts val="2550"/>
              </a:lnSpc>
            </a:pPr>
            <a:endParaRPr lang="en-US" sz="2833" u="none" strike="noStrike" spc="-85">
              <a:solidFill>
                <a:srgbClr val="3F414F"/>
              </a:solidFill>
              <a:latin typeface="29LT Riwaya Informal"/>
              <a:ea typeface="29LT Riwaya Informal"/>
              <a:cs typeface="29LT Riwaya Informal"/>
              <a:sym typeface="29LT Riwaya Informal"/>
            </a:endParaRPr>
          </a:p>
        </p:txBody>
      </p:sp>
      <p:sp>
        <p:nvSpPr>
          <p:cNvPr id="20" name="TextBox 20"/>
          <p:cNvSpPr txBox="1"/>
          <p:nvPr/>
        </p:nvSpPr>
        <p:spPr>
          <a:xfrm>
            <a:off x="4628726" y="4574173"/>
            <a:ext cx="4758417" cy="5403215"/>
          </a:xfrm>
          <a:prstGeom prst="rect">
            <a:avLst/>
          </a:prstGeom>
        </p:spPr>
        <p:txBody>
          <a:bodyPr lIns="0" tIns="0" rIns="0" bIns="0" rtlCol="0" anchor="t">
            <a:spAutoFit/>
          </a:bodyPr>
          <a:lstStyle/>
          <a:p>
            <a:pPr marL="0" lvl="0" indent="0" algn="just">
              <a:lnSpc>
                <a:spcPts val="1599"/>
              </a:lnSpc>
              <a:spcBef>
                <a:spcPct val="0"/>
              </a:spcBef>
            </a:pPr>
            <a:r>
              <a:rPr lang="en-US" sz="1599" spc="-39" dirty="0">
                <a:solidFill>
                  <a:srgbClr val="3F414F"/>
                </a:solidFill>
                <a:latin typeface="29LT Riwaya Informal"/>
                <a:ea typeface="29LT Riwaya Informal"/>
                <a:cs typeface="29LT Riwaya Informal"/>
                <a:sym typeface="29LT Riwaya Informal"/>
              </a:rPr>
              <a:t>Ja</a:t>
            </a:r>
            <a:r>
              <a:rPr lang="en-US" sz="1599" u="none" strike="noStrike" spc="-39" dirty="0">
                <a:solidFill>
                  <a:srgbClr val="3F414F"/>
                </a:solidFill>
                <a:latin typeface="29LT Riwaya Informal"/>
                <a:ea typeface="29LT Riwaya Informal"/>
                <a:cs typeface="29LT Riwaya Informal"/>
                <a:sym typeface="29LT Riwaya Informal"/>
              </a:rPr>
              <a:t>cqueline a </a:t>
            </a:r>
            <a:r>
              <a:rPr lang="en-US" sz="1599" u="none" strike="noStrike" spc="-39" dirty="0" err="1">
                <a:solidFill>
                  <a:srgbClr val="3F414F"/>
                </a:solidFill>
                <a:latin typeface="29LT Riwaya Informal"/>
                <a:ea typeface="29LT Riwaya Informal"/>
                <a:cs typeface="29LT Riwaya Informal"/>
                <a:sym typeface="29LT Riwaya Informal"/>
              </a:rPr>
              <a:t>grandi</a:t>
            </a:r>
            <a:r>
              <a:rPr lang="en-US" sz="1599" u="none" strike="noStrike" spc="-39" dirty="0">
                <a:solidFill>
                  <a:srgbClr val="3F414F"/>
                </a:solidFill>
                <a:latin typeface="29LT Riwaya Informal"/>
                <a:ea typeface="29LT Riwaya Informal"/>
                <a:cs typeface="29LT Riwaya Informal"/>
                <a:sym typeface="29LT Riwaya Informal"/>
              </a:rPr>
              <a:t> dans un </a:t>
            </a:r>
            <a:r>
              <a:rPr lang="en-US" sz="1599" u="none" strike="noStrike" spc="-39" dirty="0" err="1">
                <a:solidFill>
                  <a:srgbClr val="3F414F"/>
                </a:solidFill>
                <a:latin typeface="29LT Riwaya Informal"/>
                <a:ea typeface="29LT Riwaya Informal"/>
                <a:cs typeface="29LT Riwaya Informal"/>
                <a:sym typeface="29LT Riwaya Informal"/>
              </a:rPr>
              <a:t>parcours</a:t>
            </a:r>
            <a:r>
              <a:rPr lang="en-US" sz="1599" u="none" strike="noStrike" spc="-39" dirty="0">
                <a:solidFill>
                  <a:srgbClr val="3F414F"/>
                </a:solidFill>
                <a:latin typeface="29LT Riwaya Informal"/>
                <a:ea typeface="29LT Riwaya Informal"/>
                <a:cs typeface="29LT Riwaya Informal"/>
                <a:sym typeface="29LT Riwaya Informal"/>
              </a:rPr>
              <a:t> de vie particulier. </a:t>
            </a:r>
          </a:p>
          <a:p>
            <a:pPr marL="0" lvl="0" indent="0" algn="just">
              <a:lnSpc>
                <a:spcPts val="1599"/>
              </a:lnSpc>
              <a:spcBef>
                <a:spcPct val="0"/>
              </a:spcBef>
            </a:pPr>
            <a:r>
              <a:rPr lang="en-US" sz="1599" u="none" strike="noStrike" spc="-39" dirty="0" err="1">
                <a:solidFill>
                  <a:srgbClr val="3F414F"/>
                </a:solidFill>
                <a:latin typeface="29LT Riwaya Informal"/>
                <a:ea typeface="29LT Riwaya Informal"/>
                <a:cs typeface="29LT Riwaya Informal"/>
                <a:sym typeface="29LT Riwaya Informal"/>
              </a:rPr>
              <a:t>Élevée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d’abord</a:t>
            </a:r>
            <a:r>
              <a:rPr lang="en-US" sz="1599" u="none" strike="noStrike" spc="-39" dirty="0">
                <a:solidFill>
                  <a:srgbClr val="3F414F"/>
                </a:solidFill>
                <a:latin typeface="29LT Riwaya Informal"/>
                <a:ea typeface="29LT Riwaya Informal"/>
                <a:cs typeface="29LT Riwaya Informal"/>
                <a:sym typeface="29LT Riwaya Informal"/>
              </a:rPr>
              <a:t> par </a:t>
            </a:r>
            <a:r>
              <a:rPr lang="en-US" sz="1599" u="none" strike="noStrike" spc="-39" dirty="0" err="1">
                <a:solidFill>
                  <a:srgbClr val="3F414F"/>
                </a:solidFill>
                <a:latin typeface="29LT Riwaya Informal"/>
                <a:ea typeface="29LT Riwaya Informal"/>
                <a:cs typeface="29LT Riwaya Informal"/>
                <a:sym typeface="29LT Riwaya Informal"/>
              </a:rPr>
              <a:t>une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nourrice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elle</a:t>
            </a:r>
            <a:r>
              <a:rPr lang="en-US" sz="1599" u="none" strike="noStrike" spc="-39" dirty="0">
                <a:solidFill>
                  <a:srgbClr val="3F414F"/>
                </a:solidFill>
                <a:latin typeface="29LT Riwaya Informal"/>
                <a:ea typeface="29LT Riwaya Informal"/>
                <a:cs typeface="29LT Riwaya Informal"/>
                <a:sym typeface="29LT Riwaya Informal"/>
              </a:rPr>
              <a:t> rejoint ensuite </a:t>
            </a:r>
            <a:r>
              <a:rPr lang="en-US" sz="1599" u="none" strike="noStrike" spc="-39" dirty="0" err="1">
                <a:solidFill>
                  <a:srgbClr val="3F414F"/>
                </a:solidFill>
                <a:latin typeface="29LT Riwaya Informal"/>
                <a:ea typeface="29LT Riwaya Informal"/>
                <a:cs typeface="29LT Riwaya Informal"/>
                <a:sym typeface="29LT Riwaya Informal"/>
              </a:rPr>
              <a:t>l’orphelinat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d’Anglet</a:t>
            </a:r>
            <a:r>
              <a:rPr lang="en-US" sz="1599" u="none" strike="noStrike" spc="-39" dirty="0">
                <a:solidFill>
                  <a:srgbClr val="3F414F"/>
                </a:solidFill>
                <a:latin typeface="29LT Riwaya Informal"/>
                <a:ea typeface="29LT Riwaya Informal"/>
                <a:cs typeface="29LT Riwaya Informal"/>
                <a:sym typeface="29LT Riwaya Informal"/>
              </a:rPr>
              <a:t> à </a:t>
            </a:r>
            <a:r>
              <a:rPr lang="en-US" sz="1599" u="none" strike="noStrike" spc="-39" dirty="0" err="1">
                <a:solidFill>
                  <a:srgbClr val="3F414F"/>
                </a:solidFill>
                <a:latin typeface="29LT Riwaya Informal"/>
                <a:ea typeface="29LT Riwaya Informal"/>
                <a:cs typeface="29LT Riwaya Informal"/>
                <a:sym typeface="29LT Riwaya Informal"/>
              </a:rPr>
              <a:t>l’âge</a:t>
            </a:r>
            <a:r>
              <a:rPr lang="en-US" sz="1599" u="none" strike="noStrike" spc="-39" dirty="0">
                <a:solidFill>
                  <a:srgbClr val="3F414F"/>
                </a:solidFill>
                <a:latin typeface="29LT Riwaya Informal"/>
                <a:ea typeface="29LT Riwaya Informal"/>
                <a:cs typeface="29LT Riwaya Informal"/>
                <a:sym typeface="29LT Riwaya Informal"/>
              </a:rPr>
              <a:t> de 10 ans. Elle </a:t>
            </a:r>
            <a:r>
              <a:rPr lang="en-US" sz="1599" u="none" strike="noStrike" spc="-39" dirty="0" err="1">
                <a:solidFill>
                  <a:srgbClr val="3F414F"/>
                </a:solidFill>
                <a:latin typeface="29LT Riwaya Informal"/>
                <a:ea typeface="29LT Riwaya Informal"/>
                <a:cs typeface="29LT Riwaya Informal"/>
                <a:sym typeface="29LT Riwaya Informal"/>
              </a:rPr>
              <a:t>évoque</a:t>
            </a:r>
            <a:r>
              <a:rPr lang="en-US" sz="1599" u="none" strike="noStrike" spc="-39" dirty="0">
                <a:solidFill>
                  <a:srgbClr val="3F414F"/>
                </a:solidFill>
                <a:latin typeface="29LT Riwaya Informal"/>
                <a:ea typeface="29LT Riwaya Informal"/>
                <a:cs typeface="29LT Riwaya Informal"/>
                <a:sym typeface="29LT Riwaya Informal"/>
              </a:rPr>
              <a:t> peu </a:t>
            </a:r>
            <a:r>
              <a:rPr lang="en-US" sz="1599" u="none" strike="noStrike" spc="-39" dirty="0" err="1">
                <a:solidFill>
                  <a:srgbClr val="3F414F"/>
                </a:solidFill>
                <a:latin typeface="29LT Riwaya Informal"/>
                <a:ea typeface="29LT Riwaya Informal"/>
                <a:cs typeface="29LT Riwaya Informal"/>
                <a:sym typeface="29LT Riwaya Informal"/>
              </a:rPr>
              <a:t>ses</a:t>
            </a:r>
            <a:r>
              <a:rPr lang="en-US" sz="1599" u="none" strike="noStrike" spc="-39" dirty="0">
                <a:solidFill>
                  <a:srgbClr val="3F414F"/>
                </a:solidFill>
                <a:latin typeface="29LT Riwaya Informal"/>
                <a:ea typeface="29LT Riwaya Informal"/>
                <a:cs typeface="29LT Riwaya Informal"/>
                <a:sym typeface="29LT Riwaya Informal"/>
              </a:rPr>
              <a:t> premières </a:t>
            </a:r>
            <a:r>
              <a:rPr lang="en-US" sz="1599" u="none" strike="noStrike" spc="-39" dirty="0" err="1">
                <a:solidFill>
                  <a:srgbClr val="3F414F"/>
                </a:solidFill>
                <a:latin typeface="29LT Riwaya Informal"/>
                <a:ea typeface="29LT Riwaya Informal"/>
                <a:cs typeface="29LT Riwaya Informal"/>
                <a:sym typeface="29LT Riwaya Informal"/>
              </a:rPr>
              <a:t>années</a:t>
            </a:r>
            <a:r>
              <a:rPr lang="en-US" sz="1599" u="none" strike="noStrike" spc="-39" dirty="0">
                <a:solidFill>
                  <a:srgbClr val="3F414F"/>
                </a:solidFill>
                <a:latin typeface="29LT Riwaya Informal"/>
                <a:ea typeface="29LT Riwaya Informal"/>
                <a:cs typeface="29LT Riwaya Informal"/>
                <a:sym typeface="29LT Riwaya Informal"/>
              </a:rPr>
              <a:t>, </a:t>
            </a:r>
          </a:p>
          <a:p>
            <a:pPr marL="0" lvl="0" indent="0" algn="just">
              <a:lnSpc>
                <a:spcPts val="1599"/>
              </a:lnSpc>
              <a:spcBef>
                <a:spcPct val="0"/>
              </a:spcBef>
            </a:pPr>
            <a:r>
              <a:rPr lang="en-US" sz="1599" u="none" strike="noStrike" spc="-39" dirty="0" err="1">
                <a:solidFill>
                  <a:srgbClr val="3F414F"/>
                </a:solidFill>
                <a:latin typeface="29LT Riwaya Informal"/>
                <a:ea typeface="29LT Riwaya Informal"/>
                <a:cs typeface="29LT Riwaya Informal"/>
                <a:sym typeface="29LT Riwaya Informal"/>
              </a:rPr>
              <a:t>elle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n’en</a:t>
            </a:r>
            <a:r>
              <a:rPr lang="en-US" sz="1599" u="none" strike="noStrike" spc="-39" dirty="0">
                <a:solidFill>
                  <a:srgbClr val="3F414F"/>
                </a:solidFill>
                <a:latin typeface="29LT Riwaya Informal"/>
                <a:ea typeface="29LT Riwaya Informal"/>
                <a:cs typeface="29LT Riwaya Informal"/>
                <a:sym typeface="29LT Riwaya Informal"/>
              </a:rPr>
              <a:t> garde pas de souvenirs  </a:t>
            </a:r>
            <a:r>
              <a:rPr lang="en-US" sz="1599" u="none" strike="noStrike" spc="-39" dirty="0" err="1">
                <a:solidFill>
                  <a:srgbClr val="3F414F"/>
                </a:solidFill>
                <a:latin typeface="29LT Riwaya Informal"/>
                <a:ea typeface="29LT Riwaya Informal"/>
                <a:cs typeface="29LT Riwaya Informal"/>
                <a:sym typeface="29LT Riwaya Informal"/>
              </a:rPr>
              <a:t>ni</a:t>
            </a:r>
            <a:r>
              <a:rPr lang="en-US" sz="1599" u="none" strike="noStrike" spc="-39" dirty="0">
                <a:solidFill>
                  <a:srgbClr val="3F414F"/>
                </a:solidFill>
                <a:latin typeface="29LT Riwaya Informal"/>
                <a:ea typeface="29LT Riwaya Informal"/>
                <a:cs typeface="29LT Riwaya Informal"/>
                <a:sym typeface="29LT Riwaya Informal"/>
              </a:rPr>
              <a:t> de </a:t>
            </a:r>
            <a:r>
              <a:rPr lang="en-US" sz="1599" u="none" strike="noStrike" spc="-39" dirty="0" err="1">
                <a:solidFill>
                  <a:srgbClr val="3F414F"/>
                </a:solidFill>
                <a:latin typeface="29LT Riwaya Informal"/>
                <a:ea typeface="29LT Riwaya Informal"/>
                <a:cs typeface="29LT Riwaya Informal"/>
                <a:sym typeface="29LT Riwaya Informal"/>
              </a:rPr>
              <a:t>ses</a:t>
            </a:r>
            <a:r>
              <a:rPr lang="en-US" sz="1599" u="none" strike="noStrike" spc="-39" dirty="0">
                <a:solidFill>
                  <a:srgbClr val="3F414F"/>
                </a:solidFill>
                <a:latin typeface="29LT Riwaya Informal"/>
                <a:ea typeface="29LT Riwaya Informal"/>
                <a:cs typeface="29LT Riwaya Informal"/>
                <a:sym typeface="29LT Riwaya Informal"/>
              </a:rPr>
              <a:t> parents.</a:t>
            </a:r>
          </a:p>
          <a:p>
            <a:pPr marL="0" lvl="0" indent="0" algn="just">
              <a:lnSpc>
                <a:spcPts val="1599"/>
              </a:lnSpc>
              <a:spcBef>
                <a:spcPct val="0"/>
              </a:spcBef>
            </a:pPr>
            <a:r>
              <a:rPr lang="en-US" sz="1599" u="none" strike="noStrike" spc="-39" dirty="0">
                <a:solidFill>
                  <a:srgbClr val="3F414F"/>
                </a:solidFill>
                <a:latin typeface="29LT Riwaya Informal"/>
                <a:ea typeface="29LT Riwaya Informal"/>
                <a:cs typeface="29LT Riwaya Informal"/>
                <a:sym typeface="29LT Riwaya Informal"/>
              </a:rPr>
              <a:t>Malgré </a:t>
            </a:r>
            <a:r>
              <a:rPr lang="en-US" sz="1599" u="none" strike="noStrike" spc="-39" dirty="0" err="1">
                <a:solidFill>
                  <a:srgbClr val="3F414F"/>
                </a:solidFill>
                <a:latin typeface="29LT Riwaya Informal"/>
                <a:ea typeface="29LT Riwaya Informal"/>
                <a:cs typeface="29LT Riwaya Informal"/>
                <a:sym typeface="29LT Riwaya Informal"/>
              </a:rPr>
              <a:t>cela</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elle</a:t>
            </a:r>
            <a:r>
              <a:rPr lang="en-US" sz="1599" u="none" strike="noStrike" spc="-39" dirty="0">
                <a:solidFill>
                  <a:srgbClr val="3F414F"/>
                </a:solidFill>
                <a:latin typeface="29LT Riwaya Informal"/>
                <a:ea typeface="29LT Riwaya Informal"/>
                <a:cs typeface="29LT Riwaya Informal"/>
                <a:sym typeface="29LT Riwaya Informal"/>
              </a:rPr>
              <a:t> a </a:t>
            </a:r>
            <a:r>
              <a:rPr lang="en-US" sz="1599" u="none" strike="noStrike" spc="-39" dirty="0" err="1">
                <a:solidFill>
                  <a:srgbClr val="3F414F"/>
                </a:solidFill>
                <a:latin typeface="29LT Riwaya Informal"/>
                <a:ea typeface="29LT Riwaya Informal"/>
                <a:cs typeface="29LT Riwaya Informal"/>
                <a:sym typeface="29LT Riwaya Informal"/>
              </a:rPr>
              <a:t>su</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avancer</a:t>
            </a:r>
            <a:r>
              <a:rPr lang="en-US" sz="1599" u="none" strike="noStrike" spc="-39" dirty="0">
                <a:solidFill>
                  <a:srgbClr val="3F414F"/>
                </a:solidFill>
                <a:latin typeface="29LT Riwaya Informal"/>
                <a:ea typeface="29LT Riwaya Informal"/>
                <a:cs typeface="29LT Riwaya Informal"/>
                <a:sym typeface="29LT Riwaya Informal"/>
              </a:rPr>
              <a:t> et </a:t>
            </a:r>
            <a:r>
              <a:rPr lang="en-US" sz="1599" u="none" strike="noStrike" spc="-39" dirty="0" err="1">
                <a:solidFill>
                  <a:srgbClr val="3F414F"/>
                </a:solidFill>
                <a:latin typeface="29LT Riwaya Informal"/>
                <a:ea typeface="29LT Riwaya Informal"/>
                <a:cs typeface="29LT Riwaya Informal"/>
                <a:sym typeface="29LT Riwaya Informal"/>
              </a:rPr>
              <a:t>construire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sa</a:t>
            </a:r>
            <a:r>
              <a:rPr lang="en-US" sz="1599" u="none" strike="noStrike" spc="-39" dirty="0">
                <a:solidFill>
                  <a:srgbClr val="3F414F"/>
                </a:solidFill>
                <a:latin typeface="29LT Riwaya Informal"/>
                <a:ea typeface="29LT Riwaya Informal"/>
                <a:cs typeface="29LT Riwaya Informal"/>
                <a:sym typeface="29LT Riwaya Informal"/>
              </a:rPr>
              <a:t> vie avec courage.</a:t>
            </a: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r>
              <a:rPr lang="en-US" sz="1599" u="none" strike="noStrike" spc="-39" dirty="0" err="1">
                <a:solidFill>
                  <a:srgbClr val="3F414F"/>
                </a:solidFill>
                <a:latin typeface="29LT Riwaya Informal"/>
                <a:ea typeface="29LT Riwaya Informal"/>
                <a:cs typeface="29LT Riwaya Informal"/>
                <a:sym typeface="29LT Riwaya Informal"/>
              </a:rPr>
              <a:t>Devenue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adulte</a:t>
            </a:r>
            <a:r>
              <a:rPr lang="en-US" sz="1599" u="none" strike="noStrike" spc="-39" dirty="0">
                <a:solidFill>
                  <a:srgbClr val="3F414F"/>
                </a:solidFill>
                <a:latin typeface="29LT Riwaya Informal"/>
                <a:ea typeface="29LT Riwaya Informal"/>
                <a:cs typeface="29LT Riwaya Informal"/>
                <a:sym typeface="29LT Riwaya Informal"/>
              </a:rPr>
              <a:t>, Jacqueline a </a:t>
            </a:r>
            <a:r>
              <a:rPr lang="en-US" sz="1599" u="none" strike="noStrike" spc="-39" dirty="0" err="1">
                <a:solidFill>
                  <a:srgbClr val="3F414F"/>
                </a:solidFill>
                <a:latin typeface="29LT Riwaya Informal"/>
                <a:ea typeface="29LT Riwaya Informal"/>
                <a:cs typeface="29LT Riwaya Informal"/>
                <a:sym typeface="29LT Riwaya Informal"/>
              </a:rPr>
              <a:t>travaillé</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comme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serveuse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notamment</a:t>
            </a:r>
            <a:r>
              <a:rPr lang="en-US" sz="1599" u="none" strike="noStrike" spc="-39" dirty="0">
                <a:solidFill>
                  <a:srgbClr val="3F414F"/>
                </a:solidFill>
                <a:latin typeface="29LT Riwaya Informal"/>
                <a:ea typeface="29LT Riwaya Informal"/>
                <a:cs typeface="29LT Riwaya Informal"/>
                <a:sym typeface="29LT Riwaya Informal"/>
              </a:rPr>
              <a:t> à </a:t>
            </a:r>
            <a:r>
              <a:rPr lang="en-US" sz="1599" u="none" strike="noStrike" spc="-39" dirty="0" err="1">
                <a:solidFill>
                  <a:srgbClr val="3F414F"/>
                </a:solidFill>
                <a:latin typeface="29LT Riwaya Informal"/>
                <a:ea typeface="29LT Riwaya Informal"/>
                <a:cs typeface="29LT Riwaya Informal"/>
                <a:sym typeface="29LT Riwaya Informal"/>
              </a:rPr>
              <a:t>Lormont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puis</a:t>
            </a:r>
            <a:r>
              <a:rPr lang="en-US" sz="1599" u="none" strike="noStrike" spc="-39" dirty="0">
                <a:solidFill>
                  <a:srgbClr val="3F414F"/>
                </a:solidFill>
                <a:latin typeface="29LT Riwaya Informal"/>
                <a:ea typeface="29LT Riwaya Informal"/>
                <a:cs typeface="29LT Riwaya Informal"/>
                <a:sym typeface="29LT Riwaya Informal"/>
              </a:rPr>
              <a:t> à Bayonne.</a:t>
            </a: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r>
              <a:rPr lang="en-US" sz="1599" u="none" strike="noStrike" spc="-39" dirty="0">
                <a:solidFill>
                  <a:srgbClr val="3F414F"/>
                </a:solidFill>
                <a:latin typeface="29LT Riwaya Informal"/>
                <a:ea typeface="29LT Riwaya Informal"/>
                <a:cs typeface="29LT Riwaya Informal"/>
                <a:sym typeface="29LT Riwaya Informal"/>
              </a:rPr>
              <a:t>Elle </a:t>
            </a:r>
            <a:r>
              <a:rPr lang="en-US" sz="1599" u="none" strike="noStrike" spc="-39" dirty="0" err="1">
                <a:solidFill>
                  <a:srgbClr val="3F414F"/>
                </a:solidFill>
                <a:latin typeface="29LT Riwaya Informal"/>
                <a:ea typeface="29LT Riwaya Informal"/>
                <a:cs typeface="29LT Riwaya Informal"/>
                <a:sym typeface="29LT Riwaya Informal"/>
              </a:rPr>
              <a:t>revient</a:t>
            </a:r>
            <a:r>
              <a:rPr lang="en-US" sz="1599" u="none" strike="noStrike" spc="-39" dirty="0">
                <a:solidFill>
                  <a:srgbClr val="3F414F"/>
                </a:solidFill>
                <a:latin typeface="29LT Riwaya Informal"/>
                <a:ea typeface="29LT Riwaya Informal"/>
                <a:cs typeface="29LT Riwaya Informal"/>
                <a:sym typeface="29LT Riwaya Informal"/>
              </a:rPr>
              <a:t> ensuite à </a:t>
            </a:r>
            <a:r>
              <a:rPr lang="en-US" sz="1599" u="none" strike="noStrike" spc="-39" dirty="0" err="1">
                <a:solidFill>
                  <a:srgbClr val="3F414F"/>
                </a:solidFill>
                <a:latin typeface="29LT Riwaya Informal"/>
                <a:ea typeface="29LT Riwaya Informal"/>
                <a:cs typeface="29LT Riwaya Informal"/>
                <a:sym typeface="29LT Riwaya Informal"/>
              </a:rPr>
              <a:t>l’orphelinat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où</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elle</a:t>
            </a:r>
            <a:r>
              <a:rPr lang="en-US" sz="1599" u="none" strike="noStrike" spc="-39" dirty="0">
                <a:solidFill>
                  <a:srgbClr val="3F414F"/>
                </a:solidFill>
                <a:latin typeface="29LT Riwaya Informal"/>
                <a:ea typeface="29LT Riwaya Informal"/>
                <a:cs typeface="29LT Riwaya Informal"/>
                <a:sym typeface="29LT Riwaya Informal"/>
              </a:rPr>
              <a:t> a </a:t>
            </a:r>
            <a:r>
              <a:rPr lang="en-US" sz="1599" u="none" strike="noStrike" spc="-39" dirty="0" err="1">
                <a:solidFill>
                  <a:srgbClr val="3F414F"/>
                </a:solidFill>
                <a:latin typeface="29LT Riwaya Informal"/>
                <a:ea typeface="29LT Riwaya Informal"/>
                <a:cs typeface="29LT Riwaya Informal"/>
                <a:sym typeface="29LT Riwaya Informal"/>
              </a:rPr>
              <a:t>grandi</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cette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fois</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en</a:t>
            </a:r>
            <a:r>
              <a:rPr lang="en-US" sz="1599" u="none" strike="noStrike" spc="-39" dirty="0">
                <a:solidFill>
                  <a:srgbClr val="3F414F"/>
                </a:solidFill>
                <a:latin typeface="29LT Riwaya Informal"/>
                <a:ea typeface="29LT Riwaya Informal"/>
                <a:cs typeface="29LT Riwaya Informal"/>
                <a:sym typeface="29LT Riwaya Informal"/>
              </a:rPr>
              <a:t> tant </a:t>
            </a:r>
            <a:r>
              <a:rPr lang="en-US" sz="1599" u="none" strike="noStrike" spc="-39" dirty="0" err="1">
                <a:solidFill>
                  <a:srgbClr val="3F414F"/>
                </a:solidFill>
                <a:latin typeface="29LT Riwaya Informal"/>
                <a:ea typeface="29LT Riwaya Informal"/>
                <a:cs typeface="29LT Riwaya Informal"/>
                <a:sym typeface="29LT Riwaya Informal"/>
              </a:rPr>
              <a:t>que</a:t>
            </a:r>
            <a:r>
              <a:rPr lang="en-US" sz="1599" u="none" strike="noStrike" spc="-39" dirty="0">
                <a:solidFill>
                  <a:srgbClr val="3F414F"/>
                </a:solidFill>
                <a:latin typeface="29LT Riwaya Informal"/>
                <a:ea typeface="29LT Riwaya Informal"/>
                <a:cs typeface="29LT Riwaya Informal"/>
                <a:sym typeface="29LT Riwaya Informal"/>
              </a:rPr>
              <a:t> monitrice </a:t>
            </a:r>
            <a:r>
              <a:rPr lang="en-US" sz="1599" u="none" strike="noStrike" spc="-39" dirty="0" err="1">
                <a:solidFill>
                  <a:srgbClr val="3F414F"/>
                </a:solidFill>
                <a:latin typeface="29LT Riwaya Informal"/>
                <a:ea typeface="29LT Riwaya Informal"/>
                <a:cs typeface="29LT Riwaya Informal"/>
                <a:sym typeface="29LT Riwaya Informal"/>
              </a:rPr>
              <a:t>auprès</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d’enfants</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en</a:t>
            </a:r>
            <a:r>
              <a:rPr lang="en-US" sz="1599" u="none" strike="noStrike" spc="-39" dirty="0">
                <a:solidFill>
                  <a:srgbClr val="3F414F"/>
                </a:solidFill>
                <a:latin typeface="29LT Riwaya Informal"/>
                <a:ea typeface="29LT Riwaya Informal"/>
                <a:cs typeface="29LT Riwaya Informal"/>
                <a:sym typeface="29LT Riwaya Informal"/>
              </a:rPr>
              <a:t> situation de handicap, un </a:t>
            </a:r>
            <a:r>
              <a:rPr lang="en-US" sz="1599" u="none" strike="noStrike" spc="-39" dirty="0" err="1">
                <a:solidFill>
                  <a:srgbClr val="3F414F"/>
                </a:solidFill>
                <a:latin typeface="29LT Riwaya Informal"/>
                <a:ea typeface="29LT Riwaya Informal"/>
                <a:cs typeface="29LT Riwaya Informal"/>
                <a:sym typeface="29LT Riwaya Informal"/>
              </a:rPr>
              <a:t>rôle</a:t>
            </a:r>
            <a:r>
              <a:rPr lang="en-US" sz="1599" u="none" strike="noStrike" spc="-39" dirty="0">
                <a:solidFill>
                  <a:srgbClr val="3F414F"/>
                </a:solidFill>
                <a:latin typeface="29LT Riwaya Informal"/>
                <a:ea typeface="29LT Riwaya Informal"/>
                <a:cs typeface="29LT Riwaya Informal"/>
                <a:sym typeface="29LT Riwaya Informal"/>
              </a:rPr>
              <a:t> qui </a:t>
            </a:r>
            <a:r>
              <a:rPr lang="en-US" sz="1599" u="none" strike="noStrike" spc="-39" dirty="0" err="1">
                <a:solidFill>
                  <a:srgbClr val="3F414F"/>
                </a:solidFill>
                <a:latin typeface="29LT Riwaya Informal"/>
                <a:ea typeface="29LT Riwaya Informal"/>
                <a:cs typeface="29LT Riwaya Informal"/>
                <a:sym typeface="29LT Riwaya Informal"/>
              </a:rPr>
              <a:t>donne</a:t>
            </a:r>
            <a:r>
              <a:rPr lang="en-US" sz="1599" u="none" strike="noStrike" spc="-39" dirty="0">
                <a:solidFill>
                  <a:srgbClr val="3F414F"/>
                </a:solidFill>
                <a:latin typeface="29LT Riwaya Informal"/>
                <a:ea typeface="29LT Riwaya Informal"/>
                <a:cs typeface="29LT Riwaya Informal"/>
                <a:sym typeface="29LT Riwaya Informal"/>
              </a:rPr>
              <a:t> un </a:t>
            </a:r>
            <a:r>
              <a:rPr lang="en-US" sz="1599" u="none" strike="noStrike" spc="-39" dirty="0" err="1">
                <a:solidFill>
                  <a:srgbClr val="3F414F"/>
                </a:solidFill>
                <a:latin typeface="29LT Riwaya Informal"/>
                <a:ea typeface="29LT Riwaya Informal"/>
                <a:cs typeface="29LT Riwaya Informal"/>
                <a:sym typeface="29LT Riwaya Informal"/>
              </a:rPr>
              <a:t>sens</a:t>
            </a:r>
            <a:r>
              <a:rPr lang="en-US" sz="1599" u="none" strike="noStrike" spc="-39" dirty="0">
                <a:solidFill>
                  <a:srgbClr val="3F414F"/>
                </a:solidFill>
                <a:latin typeface="29LT Riwaya Informal"/>
                <a:ea typeface="29LT Riwaya Informal"/>
                <a:cs typeface="29LT Riwaya Informal"/>
                <a:sym typeface="29LT Riwaya Informal"/>
              </a:rPr>
              <a:t> particulier à son </a:t>
            </a:r>
            <a:r>
              <a:rPr lang="en-US" sz="1599" u="none" strike="noStrike" spc="-39" dirty="0" err="1">
                <a:solidFill>
                  <a:srgbClr val="3F414F"/>
                </a:solidFill>
                <a:latin typeface="29LT Riwaya Informal"/>
                <a:ea typeface="29LT Riwaya Informal"/>
                <a:cs typeface="29LT Riwaya Informal"/>
                <a:sym typeface="29LT Riwaya Informal"/>
              </a:rPr>
              <a:t>parcours</a:t>
            </a:r>
            <a:r>
              <a:rPr lang="en-US" sz="1599" u="none" strike="noStrike" spc="-39" dirty="0">
                <a:solidFill>
                  <a:srgbClr val="3F414F"/>
                </a:solidFill>
                <a:latin typeface="29LT Riwaya Informal"/>
                <a:ea typeface="29LT Riwaya Informal"/>
                <a:cs typeface="29LT Riwaya Informal"/>
                <a:sym typeface="29LT Riwaya Informal"/>
              </a:rPr>
              <a:t>.</a:t>
            </a: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r>
              <a:rPr lang="en-US" sz="1599" u="none" strike="noStrike" spc="-39" dirty="0">
                <a:solidFill>
                  <a:srgbClr val="3F414F"/>
                </a:solidFill>
                <a:latin typeface="29LT Riwaya Informal"/>
                <a:ea typeface="29LT Riwaya Informal"/>
                <a:cs typeface="29LT Riwaya Informal"/>
                <a:sym typeface="29LT Riwaya Informal"/>
              </a:rPr>
              <a:t>Elle garde </a:t>
            </a:r>
            <a:r>
              <a:rPr lang="en-US" sz="1599" u="none" strike="noStrike" spc="-39" dirty="0" err="1">
                <a:solidFill>
                  <a:srgbClr val="3F414F"/>
                </a:solidFill>
                <a:latin typeface="29LT Riwaya Informal"/>
                <a:ea typeface="29LT Riwaya Informal"/>
                <a:cs typeface="29LT Riwaya Informal"/>
                <a:sym typeface="29LT Riwaya Informal"/>
              </a:rPr>
              <a:t>aussi</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en</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mémoire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une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expérience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originale</a:t>
            </a:r>
            <a:r>
              <a:rPr lang="en-US" sz="1599" u="none" strike="noStrike" spc="-39" dirty="0">
                <a:solidFill>
                  <a:srgbClr val="3F414F"/>
                </a:solidFill>
                <a:latin typeface="29LT Riwaya Informal"/>
                <a:ea typeface="29LT Riwaya Informal"/>
                <a:cs typeface="29LT Riwaya Informal"/>
                <a:sym typeface="29LT Riwaya Informal"/>
              </a:rPr>
              <a:t> de </a:t>
            </a:r>
            <a:r>
              <a:rPr lang="en-US" sz="1599" u="none" strike="noStrike" spc="-39" dirty="0" err="1">
                <a:solidFill>
                  <a:srgbClr val="3F414F"/>
                </a:solidFill>
                <a:latin typeface="29LT Riwaya Informal"/>
                <a:ea typeface="29LT Riwaya Informal"/>
                <a:cs typeface="29LT Riwaya Informal"/>
                <a:sym typeface="29LT Riwaya Informal"/>
              </a:rPr>
              <a:t>sa</a:t>
            </a:r>
            <a:r>
              <a:rPr lang="en-US" sz="1599" u="none" strike="noStrike" spc="-39" dirty="0">
                <a:solidFill>
                  <a:srgbClr val="3F414F"/>
                </a:solidFill>
                <a:latin typeface="29LT Riwaya Informal"/>
                <a:ea typeface="29LT Riwaya Informal"/>
                <a:cs typeface="29LT Riwaya Informal"/>
                <a:sym typeface="29LT Riwaya Informal"/>
              </a:rPr>
              <a:t> participation </a:t>
            </a:r>
            <a:r>
              <a:rPr lang="en-US" sz="1599" u="none" strike="noStrike" spc="-39" dirty="0" err="1">
                <a:solidFill>
                  <a:srgbClr val="3F414F"/>
                </a:solidFill>
                <a:latin typeface="29LT Riwaya Informal"/>
                <a:ea typeface="29LT Riwaya Informal"/>
                <a:cs typeface="29LT Riwaya Informal"/>
                <a:sym typeface="29LT Riwaya Informal"/>
              </a:rPr>
              <a:t>comme</a:t>
            </a:r>
            <a:r>
              <a:rPr lang="en-US" sz="1599" u="none" strike="noStrike" spc="-39" dirty="0">
                <a:solidFill>
                  <a:srgbClr val="3F414F"/>
                </a:solidFill>
                <a:latin typeface="29LT Riwaya Informal"/>
                <a:ea typeface="29LT Riwaya Informal"/>
                <a:cs typeface="29LT Riwaya Informal"/>
                <a:sym typeface="29LT Riwaya Informal"/>
              </a:rPr>
              <a:t> figurante dans un film.</a:t>
            </a: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r>
              <a:rPr lang="en-US" sz="1599" u="none" strike="noStrike" spc="-39" dirty="0">
                <a:solidFill>
                  <a:srgbClr val="3F414F"/>
                </a:solidFill>
                <a:latin typeface="29LT Riwaya Informal"/>
                <a:ea typeface="29LT Riwaya Informal"/>
                <a:cs typeface="29LT Riwaya Informal"/>
                <a:sym typeface="29LT Riwaya Informal"/>
              </a:rPr>
              <a:t>Mais </a:t>
            </a:r>
            <a:r>
              <a:rPr lang="en-US" sz="1599" u="none" strike="noStrike" spc="-39" dirty="0" err="1">
                <a:solidFill>
                  <a:srgbClr val="3F414F"/>
                </a:solidFill>
                <a:latin typeface="29LT Riwaya Informal"/>
                <a:ea typeface="29LT Riwaya Informal"/>
                <a:cs typeface="29LT Riwaya Informal"/>
                <a:sym typeface="29LT Riwaya Informal"/>
              </a:rPr>
              <a:t>ce</a:t>
            </a:r>
            <a:r>
              <a:rPr lang="en-US" sz="1599" u="none" strike="noStrike" spc="-39" dirty="0">
                <a:solidFill>
                  <a:srgbClr val="3F414F"/>
                </a:solidFill>
                <a:latin typeface="29LT Riwaya Informal"/>
                <a:ea typeface="29LT Riwaya Informal"/>
                <a:cs typeface="29LT Riwaya Informal"/>
                <a:sym typeface="29LT Riwaya Informal"/>
              </a:rPr>
              <a:t> qui a le plus </a:t>
            </a:r>
            <a:r>
              <a:rPr lang="en-US" sz="1599" u="none" strike="noStrike" spc="-39" dirty="0" err="1">
                <a:solidFill>
                  <a:srgbClr val="3F414F"/>
                </a:solidFill>
                <a:latin typeface="29LT Riwaya Informal"/>
                <a:ea typeface="29LT Riwaya Informal"/>
                <a:cs typeface="29LT Riwaya Informal"/>
                <a:sym typeface="29LT Riwaya Informal"/>
              </a:rPr>
              <a:t>compté</a:t>
            </a:r>
            <a:r>
              <a:rPr lang="en-US" sz="1599" u="none" strike="noStrike" spc="-39" dirty="0">
                <a:solidFill>
                  <a:srgbClr val="3F414F"/>
                </a:solidFill>
                <a:latin typeface="29LT Riwaya Informal"/>
                <a:ea typeface="29LT Riwaya Informal"/>
                <a:cs typeface="29LT Riwaya Informal"/>
                <a:sym typeface="29LT Riwaya Informal"/>
              </a:rPr>
              <a:t> dans </a:t>
            </a:r>
            <a:r>
              <a:rPr lang="en-US" sz="1599" u="none" strike="noStrike" spc="-39" dirty="0" err="1">
                <a:solidFill>
                  <a:srgbClr val="3F414F"/>
                </a:solidFill>
                <a:latin typeface="29LT Riwaya Informal"/>
                <a:ea typeface="29LT Riwaya Informal"/>
                <a:cs typeface="29LT Riwaya Informal"/>
                <a:sym typeface="29LT Riwaya Informal"/>
              </a:rPr>
              <a:t>sa</a:t>
            </a:r>
            <a:r>
              <a:rPr lang="en-US" sz="1599" u="none" strike="noStrike" spc="-39" dirty="0">
                <a:solidFill>
                  <a:srgbClr val="3F414F"/>
                </a:solidFill>
                <a:latin typeface="29LT Riwaya Informal"/>
                <a:ea typeface="29LT Riwaya Informal"/>
                <a:cs typeface="29LT Riwaya Informal"/>
                <a:sym typeface="29LT Riwaya Informal"/>
              </a:rPr>
              <a:t> vie, </a:t>
            </a:r>
            <a:r>
              <a:rPr lang="en-US" sz="1599" u="none" strike="noStrike" spc="-39" dirty="0" err="1">
                <a:solidFill>
                  <a:srgbClr val="3F414F"/>
                </a:solidFill>
                <a:latin typeface="29LT Riwaya Informal"/>
                <a:ea typeface="29LT Riwaya Informal"/>
                <a:cs typeface="29LT Riwaya Informal"/>
                <a:sym typeface="29LT Riwaya Informal"/>
              </a:rPr>
              <a:t>c’est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devenir</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maman</a:t>
            </a:r>
            <a:r>
              <a:rPr lang="en-US" sz="1599" u="none" strike="noStrike" spc="-39" dirty="0">
                <a:solidFill>
                  <a:srgbClr val="3F414F"/>
                </a:solidFill>
                <a:latin typeface="29LT Riwaya Informal"/>
                <a:ea typeface="29LT Riwaya Informal"/>
                <a:cs typeface="29LT Riwaya Informal"/>
                <a:sym typeface="29LT Riwaya Informal"/>
              </a:rPr>
              <a:t>. Elle a </a:t>
            </a:r>
            <a:r>
              <a:rPr lang="en-US" sz="1599" u="none" strike="noStrike" spc="-39" dirty="0" err="1">
                <a:solidFill>
                  <a:srgbClr val="3F414F"/>
                </a:solidFill>
                <a:latin typeface="29LT Riwaya Informal"/>
                <a:ea typeface="29LT Riwaya Informal"/>
                <a:cs typeface="29LT Riwaya Informal"/>
                <a:sym typeface="29LT Riwaya Informal"/>
              </a:rPr>
              <a:t>eu</a:t>
            </a:r>
            <a:r>
              <a:rPr lang="en-US" sz="1599" u="none" strike="noStrike" spc="-39" dirty="0">
                <a:solidFill>
                  <a:srgbClr val="3F414F"/>
                </a:solidFill>
                <a:latin typeface="29LT Riwaya Informal"/>
                <a:ea typeface="29LT Riwaya Informal"/>
                <a:cs typeface="29LT Riwaya Informal"/>
                <a:sym typeface="29LT Riwaya Informal"/>
              </a:rPr>
              <a:t> trois enfants, qui </a:t>
            </a:r>
            <a:r>
              <a:rPr lang="en-US" sz="1599" u="none" strike="noStrike" spc="-39" dirty="0" err="1">
                <a:solidFill>
                  <a:srgbClr val="3F414F"/>
                </a:solidFill>
                <a:latin typeface="29LT Riwaya Informal"/>
                <a:ea typeface="29LT Riwaya Informal"/>
                <a:cs typeface="29LT Riwaya Informal"/>
                <a:sym typeface="29LT Riwaya Informal"/>
              </a:rPr>
              <a:t>restent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aujourd’hui</a:t>
            </a:r>
            <a:r>
              <a:rPr lang="en-US" sz="1599" u="none" strike="noStrike" spc="-39" dirty="0">
                <a:solidFill>
                  <a:srgbClr val="3F414F"/>
                </a:solidFill>
                <a:latin typeface="29LT Riwaya Informal"/>
                <a:ea typeface="29LT Riwaya Informal"/>
                <a:cs typeface="29LT Riwaya Informal"/>
                <a:sym typeface="29LT Riwaya Informal"/>
              </a:rPr>
              <a:t> au </a:t>
            </a:r>
            <a:r>
              <a:rPr lang="en-US" sz="1599" u="none" strike="noStrike" spc="-39" dirty="0" err="1">
                <a:solidFill>
                  <a:srgbClr val="3F414F"/>
                </a:solidFill>
                <a:latin typeface="29LT Riwaya Informal"/>
                <a:ea typeface="29LT Riwaya Informal"/>
                <a:cs typeface="29LT Riwaya Informal"/>
                <a:sym typeface="29LT Riwaya Informal"/>
              </a:rPr>
              <a:t>cœur</a:t>
            </a:r>
            <a:r>
              <a:rPr lang="en-US" sz="1599" u="none" strike="noStrike" spc="-39" dirty="0">
                <a:solidFill>
                  <a:srgbClr val="3F414F"/>
                </a:solidFill>
                <a:latin typeface="29LT Riwaya Informal"/>
                <a:ea typeface="29LT Riwaya Informal"/>
                <a:cs typeface="29LT Riwaya Informal"/>
                <a:sym typeface="29LT Riwaya Informal"/>
              </a:rPr>
              <a:t> de </a:t>
            </a:r>
            <a:r>
              <a:rPr lang="en-US" sz="1599" u="none" strike="noStrike" spc="-39" dirty="0" err="1">
                <a:solidFill>
                  <a:srgbClr val="3F414F"/>
                </a:solidFill>
                <a:latin typeface="29LT Riwaya Informal"/>
                <a:ea typeface="29LT Riwaya Informal"/>
                <a:cs typeface="29LT Riwaya Informal"/>
                <a:sym typeface="29LT Riwaya Informal"/>
              </a:rPr>
              <a:t>ses</a:t>
            </a:r>
            <a:r>
              <a:rPr lang="en-US" sz="1599" u="none" strike="noStrike" spc="-39" dirty="0">
                <a:solidFill>
                  <a:srgbClr val="3F414F"/>
                </a:solidFill>
                <a:latin typeface="29LT Riwaya Informal"/>
                <a:ea typeface="29LT Riwaya Informal"/>
                <a:cs typeface="29LT Riwaya Informal"/>
                <a:sym typeface="29LT Riwaya Informal"/>
              </a:rPr>
              <a:t> pensées.</a:t>
            </a: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r>
              <a:rPr lang="en-US" sz="1599" u="none" strike="noStrike" spc="-39" dirty="0">
                <a:solidFill>
                  <a:srgbClr val="3F414F"/>
                </a:solidFill>
                <a:latin typeface="29LT Riwaya Informal"/>
                <a:ea typeface="29LT Riwaya Informal"/>
                <a:cs typeface="29LT Riwaya Informal"/>
                <a:sym typeface="29LT Riwaya Informal"/>
              </a:rPr>
              <a:t>Son </a:t>
            </a:r>
            <a:r>
              <a:rPr lang="en-US" sz="1599" u="none" strike="noStrike" spc="-39" dirty="0" err="1">
                <a:solidFill>
                  <a:srgbClr val="3F414F"/>
                </a:solidFill>
                <a:latin typeface="29LT Riwaya Informal"/>
                <a:ea typeface="29LT Riwaya Informal"/>
                <a:cs typeface="29LT Riwaya Informal"/>
                <a:sym typeface="29LT Riwaya Informal"/>
              </a:rPr>
              <a:t>parcours</a:t>
            </a:r>
            <a:r>
              <a:rPr lang="en-US" sz="1599" u="none" strike="noStrike" spc="-39" dirty="0">
                <a:solidFill>
                  <a:srgbClr val="3F414F"/>
                </a:solidFill>
                <a:latin typeface="29LT Riwaya Informal"/>
                <a:ea typeface="29LT Riwaya Informal"/>
                <a:cs typeface="29LT Riwaya Informal"/>
                <a:sym typeface="29LT Riwaya Informal"/>
              </a:rPr>
              <a:t> familial </a:t>
            </a:r>
            <a:r>
              <a:rPr lang="en-US" sz="1599" u="none" strike="noStrike" spc="-39" dirty="0" err="1">
                <a:solidFill>
                  <a:srgbClr val="3F414F"/>
                </a:solidFill>
                <a:latin typeface="29LT Riwaya Informal"/>
                <a:ea typeface="29LT Riwaya Informal"/>
                <a:cs typeface="29LT Riwaya Informal"/>
                <a:sym typeface="29LT Riwaya Informal"/>
              </a:rPr>
              <a:t>n’a</a:t>
            </a:r>
            <a:r>
              <a:rPr lang="en-US" sz="1599" u="none" strike="noStrike" spc="-39" dirty="0">
                <a:solidFill>
                  <a:srgbClr val="3F414F"/>
                </a:solidFill>
                <a:latin typeface="29LT Riwaya Informal"/>
                <a:ea typeface="29LT Riwaya Informal"/>
                <a:cs typeface="29LT Riwaya Informal"/>
                <a:sym typeface="29LT Riwaya Informal"/>
              </a:rPr>
              <a:t> pas </a:t>
            </a:r>
            <a:r>
              <a:rPr lang="en-US" sz="1599" u="none" strike="noStrike" spc="-39" dirty="0" err="1">
                <a:solidFill>
                  <a:srgbClr val="3F414F"/>
                </a:solidFill>
                <a:latin typeface="29LT Riwaya Informal"/>
                <a:ea typeface="29LT Riwaya Informal"/>
                <a:cs typeface="29LT Riwaya Informal"/>
                <a:sym typeface="29LT Riwaya Informal"/>
              </a:rPr>
              <a:t>été</a:t>
            </a:r>
            <a:r>
              <a:rPr lang="en-US" sz="1599" u="none" strike="noStrike" spc="-39" dirty="0">
                <a:solidFill>
                  <a:srgbClr val="3F414F"/>
                </a:solidFill>
                <a:latin typeface="29LT Riwaya Informal"/>
                <a:ea typeface="29LT Riwaya Informal"/>
                <a:cs typeface="29LT Riwaya Informal"/>
                <a:sym typeface="29LT Riwaya Informal"/>
              </a:rPr>
              <a:t> simple, avec des </a:t>
            </a:r>
            <a:r>
              <a:rPr lang="en-US" sz="1599" u="none" strike="noStrike" spc="-39" dirty="0" err="1">
                <a:solidFill>
                  <a:srgbClr val="3F414F"/>
                </a:solidFill>
                <a:latin typeface="29LT Riwaya Informal"/>
                <a:ea typeface="29LT Riwaya Informal"/>
                <a:cs typeface="29LT Riwaya Informal"/>
                <a:sym typeface="29LT Riwaya Informal"/>
              </a:rPr>
              <a:t>épreuves</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difficiles</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qu’elle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préfère</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évoquer</a:t>
            </a:r>
            <a:r>
              <a:rPr lang="en-US" sz="1599" u="none" strike="noStrike" spc="-39" dirty="0">
                <a:solidFill>
                  <a:srgbClr val="3F414F"/>
                </a:solidFill>
                <a:latin typeface="29LT Riwaya Informal"/>
                <a:ea typeface="29LT Riwaya Informal"/>
                <a:cs typeface="29LT Riwaya Informal"/>
                <a:sym typeface="29LT Riwaya Informal"/>
              </a:rPr>
              <a:t> avec pudeur. </a:t>
            </a:r>
            <a:r>
              <a:rPr lang="en-US" sz="1599" u="none" strike="noStrike" spc="-39" dirty="0" err="1">
                <a:solidFill>
                  <a:srgbClr val="3F414F"/>
                </a:solidFill>
                <a:latin typeface="29LT Riwaya Informal"/>
                <a:ea typeface="29LT Riwaya Informal"/>
                <a:cs typeface="29LT Riwaya Informal"/>
                <a:sym typeface="29LT Riwaya Informal"/>
              </a:rPr>
              <a:t>Ces</a:t>
            </a:r>
            <a:r>
              <a:rPr lang="en-US" sz="1599" u="none" strike="noStrike" spc="-39" dirty="0">
                <a:solidFill>
                  <a:srgbClr val="3F414F"/>
                </a:solidFill>
                <a:latin typeface="29LT Riwaya Informal"/>
                <a:ea typeface="29LT Riwaya Informal"/>
                <a:cs typeface="29LT Riwaya Informal"/>
                <a:sym typeface="29LT Riwaya Informal"/>
              </a:rPr>
              <a:t> moments </a:t>
            </a:r>
            <a:r>
              <a:rPr lang="en-US" sz="1599" u="none" strike="noStrike" spc="-39" dirty="0" err="1">
                <a:solidFill>
                  <a:srgbClr val="3F414F"/>
                </a:solidFill>
                <a:latin typeface="29LT Riwaya Informal"/>
                <a:ea typeface="29LT Riwaya Informal"/>
                <a:cs typeface="29LT Riwaya Informal"/>
                <a:sym typeface="29LT Riwaya Informal"/>
              </a:rPr>
              <a:t>ont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profondément</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marqué</a:t>
            </a:r>
            <a:r>
              <a:rPr lang="en-US" sz="1599" u="none" strike="noStrike" spc="-39" dirty="0">
                <a:solidFill>
                  <a:srgbClr val="3F414F"/>
                </a:solidFill>
                <a:latin typeface="29LT Riwaya Informal"/>
                <a:ea typeface="29LT Riwaya Informal"/>
                <a:cs typeface="29LT Riwaya Informal"/>
                <a:sym typeface="29LT Riwaya Informal"/>
              </a:rPr>
              <a:t> </a:t>
            </a:r>
            <a:r>
              <a:rPr lang="en-US" sz="1599" u="none" strike="noStrike" spc="-39" dirty="0" err="1">
                <a:solidFill>
                  <a:srgbClr val="3F414F"/>
                </a:solidFill>
                <a:latin typeface="29LT Riwaya Informal"/>
                <a:ea typeface="29LT Riwaya Informal"/>
                <a:cs typeface="29LT Riwaya Informal"/>
                <a:sym typeface="29LT Riwaya Informal"/>
              </a:rPr>
              <a:t>sa</a:t>
            </a:r>
            <a:r>
              <a:rPr lang="en-US" sz="1599" u="none" strike="noStrike" spc="-39" dirty="0">
                <a:solidFill>
                  <a:srgbClr val="3F414F"/>
                </a:solidFill>
                <a:latin typeface="29LT Riwaya Informal"/>
                <a:ea typeface="29LT Riwaya Informal"/>
                <a:cs typeface="29LT Riwaya Informal"/>
                <a:sym typeface="29LT Riwaya Informal"/>
              </a:rPr>
              <a:t> vie.</a:t>
            </a: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a:p>
            <a:pPr marL="0" lvl="0" indent="0" algn="just">
              <a:lnSpc>
                <a:spcPts val="1599"/>
              </a:lnSpc>
              <a:spcBef>
                <a:spcPct val="0"/>
              </a:spcBef>
            </a:pPr>
            <a:endParaRPr lang="en-US" sz="1599" u="none" strike="noStrike" spc="-39" dirty="0">
              <a:solidFill>
                <a:srgbClr val="3F414F"/>
              </a:solidFill>
              <a:latin typeface="29LT Riwaya Informal"/>
              <a:ea typeface="29LT Riwaya Informal"/>
              <a:cs typeface="29LT Riwaya Informal"/>
              <a:sym typeface="29LT Riwaya Informal"/>
            </a:endParaRPr>
          </a:p>
        </p:txBody>
      </p:sp>
      <p:sp>
        <p:nvSpPr>
          <p:cNvPr id="21" name="TextBox 21"/>
          <p:cNvSpPr txBox="1"/>
          <p:nvPr/>
        </p:nvSpPr>
        <p:spPr>
          <a:xfrm>
            <a:off x="1272603" y="7984921"/>
            <a:ext cx="3112220" cy="1645285"/>
          </a:xfrm>
          <a:prstGeom prst="rect">
            <a:avLst/>
          </a:prstGeom>
        </p:spPr>
        <p:txBody>
          <a:bodyPr lIns="0" tIns="0" rIns="0" bIns="0" rtlCol="0" anchor="t">
            <a:spAutoFit/>
          </a:bodyPr>
          <a:lstStyle/>
          <a:p>
            <a:pPr algn="ctr">
              <a:lnSpc>
                <a:spcPts val="2239"/>
              </a:lnSpc>
              <a:spcBef>
                <a:spcPct val="0"/>
              </a:spcBef>
            </a:pPr>
            <a:r>
              <a:rPr lang="en-US" sz="1599" spc="-39" dirty="0">
                <a:solidFill>
                  <a:srgbClr val="3F414F"/>
                </a:solidFill>
                <a:latin typeface="29LT Riwaya Informal"/>
                <a:ea typeface="29LT Riwaya Informal"/>
                <a:cs typeface="29LT Riwaya Informal"/>
                <a:sym typeface="29LT Riwaya Informal"/>
              </a:rPr>
              <a:t>Jacqueline garde </a:t>
            </a:r>
            <a:r>
              <a:rPr lang="en-US" sz="1599" spc="-39" dirty="0" err="1">
                <a:solidFill>
                  <a:srgbClr val="3F414F"/>
                </a:solidFill>
                <a:latin typeface="29LT Riwaya Informal"/>
                <a:ea typeface="29LT Riwaya Informal"/>
                <a:cs typeface="29LT Riwaya Informal"/>
                <a:sym typeface="29LT Riwaya Informal"/>
              </a:rPr>
              <a:t>une</a:t>
            </a:r>
            <a:r>
              <a:rPr lang="en-US" sz="1599" spc="-39" dirty="0">
                <a:solidFill>
                  <a:srgbClr val="3F414F"/>
                </a:solidFill>
                <a:latin typeface="29LT Riwaya Informal"/>
                <a:ea typeface="29LT Riwaya Informal"/>
                <a:cs typeface="29LT Riwaya Informal"/>
                <a:sym typeface="29LT Riwaya Informal"/>
              </a:rPr>
              <a:t> affection </a:t>
            </a:r>
            <a:r>
              <a:rPr lang="en-US" sz="1599" spc="-39" dirty="0" err="1">
                <a:solidFill>
                  <a:srgbClr val="3F414F"/>
                </a:solidFill>
                <a:latin typeface="29LT Riwaya Informal"/>
                <a:ea typeface="29LT Riwaya Informal"/>
                <a:cs typeface="29LT Riwaya Informal"/>
                <a:sym typeface="29LT Riwaya Informal"/>
              </a:rPr>
              <a:t>particulière</a:t>
            </a:r>
            <a:r>
              <a:rPr lang="en-US" sz="1599" spc="-39" dirty="0">
                <a:solidFill>
                  <a:srgbClr val="3F414F"/>
                </a:solidFill>
                <a:latin typeface="29LT Riwaya Informal"/>
                <a:ea typeface="29LT Riwaya Informal"/>
                <a:cs typeface="29LT Riwaya Informal"/>
                <a:sym typeface="29LT Riwaya Informal"/>
              </a:rPr>
              <a:t> pour les </a:t>
            </a:r>
            <a:r>
              <a:rPr lang="en-US" sz="1599" spc="-39" dirty="0" err="1">
                <a:solidFill>
                  <a:srgbClr val="3F414F"/>
                </a:solidFill>
                <a:latin typeface="29LT Riwaya Informal"/>
                <a:ea typeface="29LT Riwaya Informal"/>
                <a:cs typeface="29LT Riwaya Informal"/>
                <a:sym typeface="29LT Riwaya Informal"/>
              </a:rPr>
              <a:t>animaux</a:t>
            </a:r>
            <a:r>
              <a:rPr lang="en-US" sz="1599" spc="-39" dirty="0">
                <a:solidFill>
                  <a:srgbClr val="3F414F"/>
                </a:solidFill>
                <a:latin typeface="29LT Riwaya Informal"/>
                <a:ea typeface="29LT Riwaya Informal"/>
                <a:cs typeface="29LT Riwaya Informal"/>
                <a:sym typeface="29LT Riwaya Informal"/>
              </a:rPr>
              <a:t> qui </a:t>
            </a:r>
            <a:r>
              <a:rPr lang="en-US" sz="1599" spc="-39" dirty="0" err="1">
                <a:solidFill>
                  <a:srgbClr val="3F414F"/>
                </a:solidFill>
                <a:latin typeface="29LT Riwaya Informal"/>
                <a:ea typeface="29LT Riwaya Informal"/>
                <a:cs typeface="29LT Riwaya Informal"/>
                <a:sym typeface="29LT Riwaya Informal"/>
              </a:rPr>
              <a:t>ont</a:t>
            </a:r>
            <a:r>
              <a:rPr lang="en-US" sz="1599" spc="-39" dirty="0">
                <a:solidFill>
                  <a:srgbClr val="3F414F"/>
                </a:solidFill>
                <a:latin typeface="29LT Riwaya Informal"/>
                <a:ea typeface="29LT Riwaya Informal"/>
                <a:cs typeface="29LT Riwaya Informal"/>
                <a:sym typeface="29LT Riwaya Informal"/>
              </a:rPr>
              <a:t> </a:t>
            </a:r>
            <a:r>
              <a:rPr lang="en-US" sz="1599" spc="-39" dirty="0" err="1">
                <a:solidFill>
                  <a:srgbClr val="3F414F"/>
                </a:solidFill>
                <a:latin typeface="29LT Riwaya Informal"/>
                <a:ea typeface="29LT Riwaya Informal"/>
                <a:cs typeface="29LT Riwaya Informal"/>
                <a:sym typeface="29LT Riwaya Informal"/>
              </a:rPr>
              <a:t>partagé</a:t>
            </a:r>
            <a:r>
              <a:rPr lang="en-US" sz="1599" spc="-39" dirty="0">
                <a:solidFill>
                  <a:srgbClr val="3F414F"/>
                </a:solidFill>
                <a:latin typeface="29LT Riwaya Informal"/>
                <a:ea typeface="29LT Riwaya Informal"/>
                <a:cs typeface="29LT Riwaya Informal"/>
                <a:sym typeface="29LT Riwaya Informal"/>
              </a:rPr>
              <a:t> </a:t>
            </a:r>
            <a:r>
              <a:rPr lang="en-US" sz="1599" spc="-39" dirty="0" err="1">
                <a:solidFill>
                  <a:srgbClr val="3F414F"/>
                </a:solidFill>
                <a:latin typeface="29LT Riwaya Informal"/>
                <a:ea typeface="29LT Riwaya Informal"/>
                <a:cs typeface="29LT Riwaya Informal"/>
                <a:sym typeface="29LT Riwaya Informal"/>
              </a:rPr>
              <a:t>sa</a:t>
            </a:r>
            <a:r>
              <a:rPr lang="en-US" sz="1599" spc="-39" dirty="0">
                <a:solidFill>
                  <a:srgbClr val="3F414F"/>
                </a:solidFill>
                <a:latin typeface="29LT Riwaya Informal"/>
                <a:ea typeface="29LT Riwaya Informal"/>
                <a:cs typeface="29LT Riwaya Informal"/>
                <a:sym typeface="29LT Riwaya Informal"/>
              </a:rPr>
              <a:t> vie, </a:t>
            </a:r>
            <a:r>
              <a:rPr lang="en-US" sz="1599" spc="-39" dirty="0" err="1">
                <a:solidFill>
                  <a:srgbClr val="3F414F"/>
                </a:solidFill>
                <a:latin typeface="29LT Riwaya Informal"/>
                <a:ea typeface="29LT Riwaya Informal"/>
                <a:cs typeface="29LT Riwaya Informal"/>
                <a:sym typeface="29LT Riwaya Informal"/>
              </a:rPr>
              <a:t>notamment</a:t>
            </a:r>
            <a:r>
              <a:rPr lang="en-US" sz="1599" spc="-39" dirty="0">
                <a:solidFill>
                  <a:srgbClr val="3F414F"/>
                </a:solidFill>
                <a:latin typeface="29LT Riwaya Informal"/>
                <a:ea typeface="29LT Riwaya Informal"/>
                <a:cs typeface="29LT Riwaya Informal"/>
                <a:sym typeface="29LT Riwaya Informal"/>
              </a:rPr>
              <a:t> </a:t>
            </a:r>
            <a:r>
              <a:rPr lang="en-US" sz="1599" spc="-39" dirty="0" err="1">
                <a:solidFill>
                  <a:srgbClr val="3F414F"/>
                </a:solidFill>
                <a:latin typeface="29LT Riwaya Informal"/>
                <a:ea typeface="29LT Riwaya Informal"/>
                <a:cs typeface="29LT Riwaya Informal"/>
                <a:sym typeface="29LT Riwaya Informal"/>
              </a:rPr>
              <a:t>ses</a:t>
            </a:r>
            <a:r>
              <a:rPr lang="en-US" sz="1599" spc="-39" dirty="0">
                <a:solidFill>
                  <a:srgbClr val="3F414F"/>
                </a:solidFill>
                <a:latin typeface="29LT Riwaya Informal"/>
                <a:ea typeface="29LT Riwaya Informal"/>
                <a:cs typeface="29LT Riwaya Informal"/>
                <a:sym typeface="29LT Riwaya Informal"/>
              </a:rPr>
              <a:t> </a:t>
            </a:r>
            <a:r>
              <a:rPr lang="en-US" sz="1599" spc="-39" dirty="0" err="1">
                <a:solidFill>
                  <a:srgbClr val="3F414F"/>
                </a:solidFill>
                <a:latin typeface="29LT Riwaya Informal"/>
                <a:ea typeface="29LT Riwaya Informal"/>
                <a:cs typeface="29LT Riwaya Informal"/>
                <a:sym typeface="29LT Riwaya Informal"/>
              </a:rPr>
              <a:t>chiens</a:t>
            </a:r>
            <a:r>
              <a:rPr lang="en-US" sz="1599" spc="-39" dirty="0">
                <a:solidFill>
                  <a:srgbClr val="3F414F"/>
                </a:solidFill>
                <a:latin typeface="29LT Riwaya Informal"/>
                <a:ea typeface="29LT Riwaya Informal"/>
                <a:cs typeface="29LT Riwaya Informal"/>
                <a:sym typeface="29LT Riwaya Informal"/>
              </a:rPr>
              <a:t> et </a:t>
            </a:r>
            <a:r>
              <a:rPr lang="en-US" sz="1599" spc="-39" dirty="0" err="1">
                <a:solidFill>
                  <a:srgbClr val="3F414F"/>
                </a:solidFill>
                <a:latin typeface="29LT Riwaya Informal"/>
                <a:ea typeface="29LT Riwaya Informal"/>
                <a:cs typeface="29LT Riwaya Informal"/>
                <a:sym typeface="29LT Riwaya Informal"/>
              </a:rPr>
              <a:t>ses</a:t>
            </a:r>
            <a:r>
              <a:rPr lang="en-US" sz="1599" spc="-39" dirty="0">
                <a:solidFill>
                  <a:srgbClr val="3F414F"/>
                </a:solidFill>
                <a:latin typeface="29LT Riwaya Informal"/>
                <a:ea typeface="29LT Riwaya Informal"/>
                <a:cs typeface="29LT Riwaya Informal"/>
                <a:sym typeface="29LT Riwaya Informal"/>
              </a:rPr>
              <a:t> chats.</a:t>
            </a:r>
          </a:p>
          <a:p>
            <a:pPr algn="ctr">
              <a:lnSpc>
                <a:spcPts val="2239"/>
              </a:lnSpc>
              <a:spcBef>
                <a:spcPct val="0"/>
              </a:spcBef>
            </a:pPr>
            <a:r>
              <a:rPr lang="en-US" sz="1599" spc="-39" dirty="0" err="1">
                <a:solidFill>
                  <a:srgbClr val="3F414F"/>
                </a:solidFill>
                <a:latin typeface="29LT Riwaya Informal"/>
                <a:ea typeface="29LT Riwaya Informal"/>
                <a:cs typeface="29LT Riwaya Informal"/>
                <a:sym typeface="29LT Riwaya Informal"/>
              </a:rPr>
              <a:t>Aujourd’hui</a:t>
            </a:r>
            <a:r>
              <a:rPr lang="en-US" sz="1599" spc="-39" dirty="0">
                <a:solidFill>
                  <a:srgbClr val="3F414F"/>
                </a:solidFill>
                <a:latin typeface="29LT Riwaya Informal"/>
                <a:ea typeface="29LT Riwaya Informal"/>
                <a:cs typeface="29LT Riwaya Informal"/>
                <a:sym typeface="29LT Riwaya Informal"/>
              </a:rPr>
              <a:t>, </a:t>
            </a:r>
            <a:r>
              <a:rPr lang="en-US" sz="1599" spc="-39" dirty="0" err="1">
                <a:solidFill>
                  <a:srgbClr val="3F414F"/>
                </a:solidFill>
                <a:latin typeface="29LT Riwaya Informal"/>
                <a:ea typeface="29LT Riwaya Informal"/>
                <a:cs typeface="29LT Riwaya Informal"/>
                <a:sym typeface="29LT Riwaya Informal"/>
              </a:rPr>
              <a:t>elle</a:t>
            </a:r>
            <a:r>
              <a:rPr lang="en-US" sz="1599" spc="-39" dirty="0">
                <a:solidFill>
                  <a:srgbClr val="3F414F"/>
                </a:solidFill>
                <a:latin typeface="29LT Riwaya Informal"/>
                <a:ea typeface="29LT Riwaya Informal"/>
                <a:cs typeface="29LT Riwaya Informal"/>
                <a:sym typeface="29LT Riwaya Informal"/>
              </a:rPr>
              <a:t> </a:t>
            </a:r>
            <a:r>
              <a:rPr lang="en-US" sz="1599" spc="-39" dirty="0" err="1">
                <a:solidFill>
                  <a:srgbClr val="3F414F"/>
                </a:solidFill>
                <a:latin typeface="29LT Riwaya Informal"/>
                <a:ea typeface="29LT Riwaya Informal"/>
                <a:cs typeface="29LT Riwaya Informal"/>
                <a:sym typeface="29LT Riwaya Informal"/>
              </a:rPr>
              <a:t>apprécie</a:t>
            </a:r>
            <a:r>
              <a:rPr lang="en-US" sz="1599" spc="-39" dirty="0">
                <a:solidFill>
                  <a:srgbClr val="3F414F"/>
                </a:solidFill>
                <a:latin typeface="29LT Riwaya Informal"/>
                <a:ea typeface="29LT Riwaya Informal"/>
                <a:cs typeface="29LT Riwaya Informal"/>
                <a:sym typeface="29LT Riwaya Informal"/>
              </a:rPr>
              <a:t>  le jardin et le plein air, le soleil, la </a:t>
            </a:r>
            <a:r>
              <a:rPr lang="en-US" sz="1599" spc="-39" dirty="0" err="1">
                <a:solidFill>
                  <a:srgbClr val="3F414F"/>
                </a:solidFill>
                <a:latin typeface="29LT Riwaya Informal"/>
                <a:ea typeface="29LT Riwaya Informal"/>
                <a:cs typeface="29LT Riwaya Informal"/>
                <a:sym typeface="29LT Riwaya Informal"/>
              </a:rPr>
              <a:t>musique,et</a:t>
            </a:r>
            <a:r>
              <a:rPr lang="en-US" sz="1599" spc="-39" dirty="0">
                <a:solidFill>
                  <a:srgbClr val="3F414F"/>
                </a:solidFill>
                <a:latin typeface="29LT Riwaya Informal"/>
                <a:ea typeface="29LT Riwaya Informal"/>
                <a:cs typeface="29LT Riwaya Informal"/>
                <a:sym typeface="29LT Riwaya Informal"/>
              </a:rPr>
              <a:t>  les films.</a:t>
            </a:r>
          </a:p>
        </p:txBody>
      </p:sp>
      <p:sp>
        <p:nvSpPr>
          <p:cNvPr id="22" name="TextBox 22"/>
          <p:cNvSpPr txBox="1"/>
          <p:nvPr/>
        </p:nvSpPr>
        <p:spPr>
          <a:xfrm>
            <a:off x="4802804" y="4959418"/>
            <a:ext cx="11908" cy="342140"/>
          </a:xfrm>
          <a:prstGeom prst="rect">
            <a:avLst/>
          </a:prstGeom>
        </p:spPr>
        <p:txBody>
          <a:bodyPr lIns="0" tIns="0" rIns="0" bIns="0" rtlCol="0" anchor="t">
            <a:spAutoFit/>
          </a:bodyPr>
          <a:lstStyle/>
          <a:p>
            <a:pPr algn="ctr">
              <a:lnSpc>
                <a:spcPts val="2800"/>
              </a:lnSpc>
              <a:spcBef>
                <a:spcPct val="0"/>
              </a:spcBef>
            </a:pPr>
            <a:endParaRPr/>
          </a:p>
        </p:txBody>
      </p:sp>
      <p:sp>
        <p:nvSpPr>
          <p:cNvPr id="23" name="TextBox 23"/>
          <p:cNvSpPr txBox="1"/>
          <p:nvPr/>
        </p:nvSpPr>
        <p:spPr>
          <a:xfrm>
            <a:off x="2455426" y="3457444"/>
            <a:ext cx="5376148" cy="816610"/>
          </a:xfrm>
          <a:prstGeom prst="rect">
            <a:avLst/>
          </a:prstGeom>
        </p:spPr>
        <p:txBody>
          <a:bodyPr lIns="0" tIns="0" rIns="0" bIns="0" rtlCol="0" anchor="t">
            <a:spAutoFit/>
          </a:bodyPr>
          <a:lstStyle/>
          <a:p>
            <a:pPr algn="ctr">
              <a:lnSpc>
                <a:spcPts val="2239"/>
              </a:lnSpc>
              <a:spcBef>
                <a:spcPct val="0"/>
              </a:spcBef>
            </a:pPr>
            <a:r>
              <a:rPr lang="en-US" sz="1599" spc="15">
                <a:solidFill>
                  <a:srgbClr val="3F414F"/>
                </a:solidFill>
                <a:latin typeface="29LT Riwaya Informal"/>
                <a:ea typeface="29LT Riwaya Informal"/>
                <a:cs typeface="29LT Riwaya Informal"/>
                <a:sym typeface="29LT Riwaya Informal"/>
              </a:rPr>
              <a:t>« Appelez-moi Jacqueline »</a:t>
            </a:r>
          </a:p>
          <a:p>
            <a:pPr algn="ctr">
              <a:lnSpc>
                <a:spcPts val="2239"/>
              </a:lnSpc>
              <a:spcBef>
                <a:spcPct val="0"/>
              </a:spcBef>
            </a:pPr>
            <a:r>
              <a:rPr lang="en-US" sz="1599" spc="15">
                <a:solidFill>
                  <a:srgbClr val="3F414F"/>
                </a:solidFill>
                <a:latin typeface="29LT Riwaya Informal"/>
                <a:ea typeface="29LT Riwaya Informal"/>
                <a:cs typeface="29LT Riwaya Informal"/>
                <a:sym typeface="29LT Riwaya Informal"/>
              </a:rPr>
              <a:t>Dès les premiers échanges, elle le dit avec le sourire :</a:t>
            </a:r>
          </a:p>
          <a:p>
            <a:pPr algn="ctr">
              <a:lnSpc>
                <a:spcPts val="2239"/>
              </a:lnSpc>
              <a:spcBef>
                <a:spcPct val="0"/>
              </a:spcBef>
            </a:pPr>
            <a:r>
              <a:rPr lang="en-US" sz="1599" spc="15">
                <a:solidFill>
                  <a:srgbClr val="3F414F"/>
                </a:solidFill>
                <a:latin typeface="29LT Riwaya Informal"/>
                <a:ea typeface="29LT Riwaya Informal"/>
                <a:cs typeface="29LT Riwaya Informal"/>
                <a:sym typeface="29LT Riwaya Informal"/>
              </a:rPr>
              <a:t> « Jacqueline, c’est très bien… Madame Rogier, ça fait trop strict ! »</a:t>
            </a:r>
          </a:p>
        </p:txBody>
      </p:sp>
      <p:sp>
        <p:nvSpPr>
          <p:cNvPr id="24" name="TextBox 24"/>
          <p:cNvSpPr txBox="1"/>
          <p:nvPr/>
        </p:nvSpPr>
        <p:spPr>
          <a:xfrm>
            <a:off x="2943410" y="10154081"/>
            <a:ext cx="2178010" cy="816610"/>
          </a:xfrm>
          <a:prstGeom prst="rect">
            <a:avLst/>
          </a:prstGeom>
        </p:spPr>
        <p:txBody>
          <a:bodyPr lIns="0" tIns="0" rIns="0" bIns="0" rtlCol="0" anchor="t">
            <a:spAutoFit/>
          </a:bodyPr>
          <a:lstStyle/>
          <a:p>
            <a:pPr algn="ctr">
              <a:lnSpc>
                <a:spcPts val="2239"/>
              </a:lnSpc>
              <a:spcBef>
                <a:spcPct val="0"/>
              </a:spcBef>
            </a:pPr>
            <a:r>
              <a:rPr lang="en-US" sz="1599" spc="15">
                <a:solidFill>
                  <a:srgbClr val="3F414F"/>
                </a:solidFill>
                <a:latin typeface="29LT Riwaya Informal"/>
                <a:ea typeface="29LT Riwaya Informal"/>
                <a:cs typeface="29LT Riwaya Informal"/>
                <a:sym typeface="29LT Riwaya Informal"/>
              </a:rPr>
              <a:t>CE QUI LUI TIENT À CŒUR</a:t>
            </a:r>
          </a:p>
          <a:p>
            <a:pPr algn="ctr">
              <a:lnSpc>
                <a:spcPts val="2239"/>
              </a:lnSpc>
              <a:spcBef>
                <a:spcPct val="0"/>
              </a:spcBef>
            </a:pPr>
            <a:r>
              <a:rPr lang="en-US" sz="1599" spc="15">
                <a:solidFill>
                  <a:srgbClr val="3F414F"/>
                </a:solidFill>
                <a:latin typeface="29LT Riwaya Informal"/>
                <a:ea typeface="29LT Riwaya Informal"/>
                <a:cs typeface="29LT Riwaya Informal"/>
                <a:sym typeface="29LT Riwaya Informal"/>
              </a:rPr>
              <a:t>« La visite de mes filles. »</a:t>
            </a:r>
          </a:p>
          <a:p>
            <a:pPr algn="ctr">
              <a:lnSpc>
                <a:spcPts val="2239"/>
              </a:lnSpc>
              <a:spcBef>
                <a:spcPct val="0"/>
              </a:spcBef>
            </a:pPr>
            <a:endParaRPr lang="en-US" sz="1599" spc="15">
              <a:solidFill>
                <a:srgbClr val="3F414F"/>
              </a:solidFill>
              <a:latin typeface="29LT Riwaya Informal"/>
              <a:ea typeface="29LT Riwaya Informal"/>
              <a:cs typeface="29LT Riwaya Informal"/>
              <a:sym typeface="29LT Riwaya Informal"/>
            </a:endParaRPr>
          </a:p>
        </p:txBody>
      </p:sp>
      <p:sp>
        <p:nvSpPr>
          <p:cNvPr id="25" name="TextBox 25"/>
          <p:cNvSpPr txBox="1"/>
          <p:nvPr/>
        </p:nvSpPr>
        <p:spPr>
          <a:xfrm>
            <a:off x="2095500" y="7428180"/>
            <a:ext cx="1223453" cy="282129"/>
          </a:xfrm>
          <a:prstGeom prst="rect">
            <a:avLst/>
          </a:prstGeom>
        </p:spPr>
        <p:txBody>
          <a:bodyPr wrap="square" lIns="0" tIns="0" rIns="0" bIns="0" rtlCol="0" anchor="t">
            <a:spAutoFit/>
          </a:bodyPr>
          <a:lstStyle/>
          <a:p>
            <a:pPr algn="ctr">
              <a:lnSpc>
                <a:spcPts val="2240"/>
              </a:lnSpc>
              <a:spcBef>
                <a:spcPct val="0"/>
              </a:spcBef>
            </a:pPr>
            <a:r>
              <a:rPr lang="en-US" sz="1600" spc="16" dirty="0">
                <a:solidFill>
                  <a:srgbClr val="3F414F"/>
                </a:solidFill>
                <a:latin typeface="29LT Riwaya Informal"/>
                <a:ea typeface="29LT Riwaya Informal"/>
                <a:cs typeface="29LT Riwaya Informal"/>
                <a:sym typeface="29LT Riwaya Informal"/>
              </a:rPr>
              <a:t>08/06/1975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8313" y="1590932"/>
            <a:ext cx="2668341" cy="1790215"/>
          </a:xfrm>
          <a:custGeom>
            <a:avLst/>
            <a:gdLst/>
            <a:ahLst/>
            <a:cxnLst/>
            <a:rect l="l" t="t" r="r" b="b"/>
            <a:pathLst>
              <a:path w="2668341" h="1790215">
                <a:moveTo>
                  <a:pt x="0" y="0"/>
                </a:moveTo>
                <a:lnTo>
                  <a:pt x="2668341" y="0"/>
                </a:lnTo>
                <a:lnTo>
                  <a:pt x="2668341" y="1790214"/>
                </a:lnTo>
                <a:lnTo>
                  <a:pt x="0" y="179021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r-FR"/>
          </a:p>
        </p:txBody>
      </p:sp>
      <p:sp>
        <p:nvSpPr>
          <p:cNvPr id="3" name="Freeform 3"/>
          <p:cNvSpPr/>
          <p:nvPr/>
        </p:nvSpPr>
        <p:spPr>
          <a:xfrm>
            <a:off x="268645" y="137276"/>
            <a:ext cx="9258300" cy="5219367"/>
          </a:xfrm>
          <a:custGeom>
            <a:avLst/>
            <a:gdLst/>
            <a:ahLst/>
            <a:cxnLst/>
            <a:rect l="l" t="t" r="r" b="b"/>
            <a:pathLst>
              <a:path w="9258300" h="5219367">
                <a:moveTo>
                  <a:pt x="0" y="0"/>
                </a:moveTo>
                <a:lnTo>
                  <a:pt x="9258300" y="0"/>
                </a:lnTo>
                <a:lnTo>
                  <a:pt x="9258300" y="5219367"/>
                </a:lnTo>
                <a:lnTo>
                  <a:pt x="0" y="5219367"/>
                </a:lnTo>
                <a:lnTo>
                  <a:pt x="0" y="0"/>
                </a:lnTo>
                <a:close/>
              </a:path>
            </a:pathLst>
          </a:custGeom>
          <a:blipFill>
            <a:blip r:embed="rId3"/>
            <a:stretch>
              <a:fillRect/>
            </a:stretch>
          </a:blipFill>
        </p:spPr>
        <p:txBody>
          <a:bodyPr/>
          <a:lstStyle/>
          <a:p>
            <a:endParaRPr lang="fr-FR"/>
          </a:p>
        </p:txBody>
      </p:sp>
      <p:sp>
        <p:nvSpPr>
          <p:cNvPr id="4" name="Freeform 4"/>
          <p:cNvSpPr/>
          <p:nvPr/>
        </p:nvSpPr>
        <p:spPr>
          <a:xfrm>
            <a:off x="1028700" y="8646772"/>
            <a:ext cx="2593428" cy="1458803"/>
          </a:xfrm>
          <a:custGeom>
            <a:avLst/>
            <a:gdLst/>
            <a:ahLst/>
            <a:cxnLst/>
            <a:rect l="l" t="t" r="r" b="b"/>
            <a:pathLst>
              <a:path w="2593428" h="1458803">
                <a:moveTo>
                  <a:pt x="0" y="0"/>
                </a:moveTo>
                <a:lnTo>
                  <a:pt x="2593428" y="0"/>
                </a:lnTo>
                <a:lnTo>
                  <a:pt x="2593428" y="1458803"/>
                </a:lnTo>
                <a:lnTo>
                  <a:pt x="0" y="1458803"/>
                </a:lnTo>
                <a:lnTo>
                  <a:pt x="0" y="0"/>
                </a:lnTo>
                <a:close/>
              </a:path>
            </a:pathLst>
          </a:custGeom>
          <a:blipFill>
            <a:blip r:embed="rId4"/>
            <a:stretch>
              <a:fillRect/>
            </a:stretch>
          </a:blipFill>
        </p:spPr>
        <p:txBody>
          <a:bodyPr/>
          <a:lstStyle/>
          <a:p>
            <a:endParaRPr lang="fr-FR"/>
          </a:p>
        </p:txBody>
      </p:sp>
      <p:sp>
        <p:nvSpPr>
          <p:cNvPr id="5" name="Freeform 5"/>
          <p:cNvSpPr/>
          <p:nvPr/>
        </p:nvSpPr>
        <p:spPr>
          <a:xfrm>
            <a:off x="4073740" y="9376174"/>
            <a:ext cx="2643646" cy="3087470"/>
          </a:xfrm>
          <a:custGeom>
            <a:avLst/>
            <a:gdLst/>
            <a:ahLst/>
            <a:cxnLst/>
            <a:rect l="l" t="t" r="r" b="b"/>
            <a:pathLst>
              <a:path w="2643646" h="3087470">
                <a:moveTo>
                  <a:pt x="0" y="0"/>
                </a:moveTo>
                <a:lnTo>
                  <a:pt x="2643647" y="0"/>
                </a:lnTo>
                <a:lnTo>
                  <a:pt x="2643647" y="3087470"/>
                </a:lnTo>
                <a:lnTo>
                  <a:pt x="0" y="3087470"/>
                </a:lnTo>
                <a:lnTo>
                  <a:pt x="0" y="0"/>
                </a:lnTo>
                <a:close/>
              </a:path>
            </a:pathLst>
          </a:custGeom>
          <a:blipFill>
            <a:blip r:embed="rId5"/>
            <a:stretch>
              <a:fillRect/>
            </a:stretch>
          </a:blipFill>
        </p:spPr>
        <p:txBody>
          <a:bodyPr/>
          <a:lstStyle/>
          <a:p>
            <a:endParaRPr lang="fr-FR"/>
          </a:p>
        </p:txBody>
      </p:sp>
      <p:sp>
        <p:nvSpPr>
          <p:cNvPr id="6" name="Freeform 6"/>
          <p:cNvSpPr/>
          <p:nvPr/>
        </p:nvSpPr>
        <p:spPr>
          <a:xfrm>
            <a:off x="6891826" y="9725937"/>
            <a:ext cx="2982410" cy="2387943"/>
          </a:xfrm>
          <a:custGeom>
            <a:avLst/>
            <a:gdLst/>
            <a:ahLst/>
            <a:cxnLst/>
            <a:rect l="l" t="t" r="r" b="b"/>
            <a:pathLst>
              <a:path w="2982410" h="2387943">
                <a:moveTo>
                  <a:pt x="0" y="0"/>
                </a:moveTo>
                <a:lnTo>
                  <a:pt x="2982410" y="0"/>
                </a:lnTo>
                <a:lnTo>
                  <a:pt x="2982410" y="2387943"/>
                </a:lnTo>
                <a:lnTo>
                  <a:pt x="0" y="2387943"/>
                </a:lnTo>
                <a:lnTo>
                  <a:pt x="0" y="0"/>
                </a:lnTo>
                <a:close/>
              </a:path>
            </a:pathLst>
          </a:custGeom>
          <a:blipFill>
            <a:blip r:embed="rId6"/>
            <a:stretch>
              <a:fillRect/>
            </a:stretch>
          </a:blipFill>
        </p:spPr>
        <p:txBody>
          <a:bodyPr/>
          <a:lstStyle/>
          <a:p>
            <a:endParaRPr lang="fr-FR"/>
          </a:p>
        </p:txBody>
      </p:sp>
      <p:sp>
        <p:nvSpPr>
          <p:cNvPr id="7" name="TextBox 7"/>
          <p:cNvSpPr txBox="1"/>
          <p:nvPr/>
        </p:nvSpPr>
        <p:spPr>
          <a:xfrm>
            <a:off x="4285645" y="1963774"/>
            <a:ext cx="3693676" cy="996905"/>
          </a:xfrm>
          <a:prstGeom prst="rect">
            <a:avLst/>
          </a:prstGeom>
        </p:spPr>
        <p:txBody>
          <a:bodyPr lIns="0" tIns="0" rIns="0" bIns="0" rtlCol="0" anchor="t">
            <a:spAutoFit/>
          </a:bodyPr>
          <a:lstStyle/>
          <a:p>
            <a:pPr algn="ctr">
              <a:lnSpc>
                <a:spcPts val="4047"/>
              </a:lnSpc>
              <a:spcBef>
                <a:spcPct val="0"/>
              </a:spcBef>
            </a:pPr>
            <a:r>
              <a:rPr lang="en-US" sz="2891" spc="28">
                <a:solidFill>
                  <a:srgbClr val="6C8043"/>
                </a:solidFill>
                <a:latin typeface="29LT Riwaya Informal"/>
                <a:ea typeface="29LT Riwaya Informal"/>
                <a:cs typeface="29LT Riwaya Informal"/>
                <a:sym typeface="29LT Riwaya Informal"/>
              </a:rPr>
              <a:t>SOUVENIRS </a:t>
            </a:r>
          </a:p>
          <a:p>
            <a:pPr algn="ctr">
              <a:lnSpc>
                <a:spcPts val="4047"/>
              </a:lnSpc>
              <a:spcBef>
                <a:spcPct val="0"/>
              </a:spcBef>
            </a:pPr>
            <a:r>
              <a:rPr lang="en-US" sz="2891" spc="28">
                <a:solidFill>
                  <a:srgbClr val="6C8043"/>
                </a:solidFill>
                <a:latin typeface="29LT Riwaya Informal"/>
                <a:ea typeface="29LT Riwaya Informal"/>
                <a:cs typeface="29LT Riwaya Informal"/>
                <a:sym typeface="29LT Riwaya Informal"/>
              </a:rPr>
              <a:t>D’AUTREFOIS</a:t>
            </a:r>
          </a:p>
        </p:txBody>
      </p:sp>
      <p:sp>
        <p:nvSpPr>
          <p:cNvPr id="8" name="TextBox 8"/>
          <p:cNvSpPr txBox="1"/>
          <p:nvPr/>
        </p:nvSpPr>
        <p:spPr>
          <a:xfrm>
            <a:off x="1028700" y="5407473"/>
            <a:ext cx="2989164" cy="5788660"/>
          </a:xfrm>
          <a:prstGeom prst="rect">
            <a:avLst/>
          </a:prstGeom>
        </p:spPr>
        <p:txBody>
          <a:bodyPr lIns="0" tIns="0" rIns="0" bIns="0" rtlCol="0" anchor="t">
            <a:spAutoFit/>
          </a:bodyPr>
          <a:lstStyle/>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La tondeuse à gazon a beaucoup évolué depuis ses débuts. Elle est passée d’un simple outil manuel à une machine moderne et parfois même autonome.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Au départ, les pelouses étaient entretenues à la main avec des cisailles ou des faux, ou parfois par des animaux. En 1830, l’ingénieur anglais Edwin Beard Budding invente la première tondeuse mécanique. </a:t>
            </a: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a:p>
            <a:pPr algn="just">
              <a:lnSpc>
                <a:spcPts val="2239"/>
              </a:lnSpc>
              <a:spcBef>
                <a:spcPct val="0"/>
              </a:spcBef>
            </a:pPr>
            <a:endParaRPr lang="en-US" sz="1599" spc="15">
              <a:solidFill>
                <a:srgbClr val="000000"/>
              </a:solidFill>
              <a:latin typeface="29LT Riwaya Informal"/>
              <a:ea typeface="29LT Riwaya Informal"/>
              <a:cs typeface="29LT Riwaya Informal"/>
              <a:sym typeface="29LT Riwaya Informal"/>
            </a:endParaRP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I</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Inspirée d’une machine industrielle, elle utilise un cylindre de lames pour couper l’herbe de manière régulière.</a:t>
            </a:r>
          </a:p>
        </p:txBody>
      </p:sp>
      <p:sp>
        <p:nvSpPr>
          <p:cNvPr id="9" name="TextBox 9"/>
          <p:cNvSpPr txBox="1"/>
          <p:nvPr/>
        </p:nvSpPr>
        <p:spPr>
          <a:xfrm>
            <a:off x="4525353" y="4784589"/>
            <a:ext cx="4732947" cy="4591584"/>
          </a:xfrm>
          <a:prstGeom prst="rect">
            <a:avLst/>
          </a:prstGeom>
        </p:spPr>
        <p:txBody>
          <a:bodyPr lIns="0" tIns="0" rIns="0" bIns="0" rtlCol="0" anchor="t">
            <a:spAutoFit/>
          </a:bodyPr>
          <a:lstStyle/>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Après son invention, au XIXe siècle, la tondeuse est améliorée et produite en série. Certaines versions sont même tirées par des chevaux pour entretenir de grandes surfaces comme les parcs. Puis apparaissent les premières tondeuses poussées à la main, plus pratiques pour les jardins.</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Au début du XXe siècle, les tondeuses changent radicalement avec l’arrivée du moteur à essence. Dès 1902, les premiers modèles motorisés apparaissent, rendant la tonte plus rapide et moins fatigante. Ces machines deviennent ensuite très populaires dans les foyers.</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Aujourd’hui, il existe plusieurs types de tondeuses : électriques, thermiques, autoportées et même robots tondeuses. Elles sont plus silencieuses, plus efficaces et demandent beaucoup moins d’effort humain.</a:t>
            </a:r>
          </a:p>
          <a:p>
            <a:pPr algn="just">
              <a:lnSpc>
                <a:spcPts val="689"/>
              </a:lnSpc>
              <a:spcBef>
                <a:spcPct val="0"/>
              </a:spcBef>
            </a:pPr>
            <a:endParaRPr lang="en-US" sz="1599" spc="15">
              <a:solidFill>
                <a:srgbClr val="000000"/>
              </a:solidFill>
              <a:latin typeface="29LT Riwaya Informal"/>
              <a:ea typeface="29LT Riwaya Informal"/>
              <a:cs typeface="29LT Riwaya Informal"/>
              <a:sym typeface="29LT Riwaya Inform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97565" y="1297565"/>
            <a:ext cx="12858750" cy="10263620"/>
          </a:xfrm>
          <a:custGeom>
            <a:avLst/>
            <a:gdLst/>
            <a:ahLst/>
            <a:cxnLst/>
            <a:rect l="l" t="t" r="r" b="b"/>
            <a:pathLst>
              <a:path w="12858750" h="10263620">
                <a:moveTo>
                  <a:pt x="0" y="0"/>
                </a:moveTo>
                <a:lnTo>
                  <a:pt x="12858750" y="0"/>
                </a:lnTo>
                <a:lnTo>
                  <a:pt x="12858750" y="10263620"/>
                </a:lnTo>
                <a:lnTo>
                  <a:pt x="0" y="10263620"/>
                </a:lnTo>
                <a:lnTo>
                  <a:pt x="0" y="0"/>
                </a:lnTo>
                <a:close/>
              </a:path>
            </a:pathLst>
          </a:custGeom>
          <a:blipFill>
            <a:blip r:embed="rId2"/>
            <a:stretch>
              <a:fillRect/>
            </a:stretch>
          </a:blipFill>
        </p:spPr>
        <p:txBody>
          <a:bodyPr/>
          <a:lstStyle/>
          <a:p>
            <a:endParaRPr lang="fr-FR"/>
          </a:p>
        </p:txBody>
      </p:sp>
      <p:sp>
        <p:nvSpPr>
          <p:cNvPr id="3" name="Freeform 3"/>
          <p:cNvSpPr/>
          <p:nvPr/>
        </p:nvSpPr>
        <p:spPr>
          <a:xfrm rot="-5400000">
            <a:off x="1982063" y="1300631"/>
            <a:ext cx="2436556" cy="2436556"/>
          </a:xfrm>
          <a:custGeom>
            <a:avLst/>
            <a:gdLst/>
            <a:ahLst/>
            <a:cxnLst/>
            <a:rect l="l" t="t" r="r" b="b"/>
            <a:pathLst>
              <a:path w="2436556" h="2436556">
                <a:moveTo>
                  <a:pt x="0" y="0"/>
                </a:moveTo>
                <a:lnTo>
                  <a:pt x="2436557" y="0"/>
                </a:lnTo>
                <a:lnTo>
                  <a:pt x="2436557" y="2436556"/>
                </a:lnTo>
                <a:lnTo>
                  <a:pt x="0" y="243655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 name="Freeform 4"/>
          <p:cNvSpPr/>
          <p:nvPr/>
        </p:nvSpPr>
        <p:spPr>
          <a:xfrm>
            <a:off x="5381402" y="3316226"/>
            <a:ext cx="3641269" cy="3680110"/>
          </a:xfrm>
          <a:custGeom>
            <a:avLst/>
            <a:gdLst/>
            <a:ahLst/>
            <a:cxnLst/>
            <a:rect l="l" t="t" r="r" b="b"/>
            <a:pathLst>
              <a:path w="3641269" h="3680110">
                <a:moveTo>
                  <a:pt x="0" y="0"/>
                </a:moveTo>
                <a:lnTo>
                  <a:pt x="3641270" y="0"/>
                </a:lnTo>
                <a:lnTo>
                  <a:pt x="3641270" y="3680110"/>
                </a:lnTo>
                <a:lnTo>
                  <a:pt x="0" y="36801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Freeform 5"/>
          <p:cNvSpPr/>
          <p:nvPr/>
        </p:nvSpPr>
        <p:spPr>
          <a:xfrm>
            <a:off x="619017" y="1601726"/>
            <a:ext cx="1286658" cy="1512581"/>
          </a:xfrm>
          <a:custGeom>
            <a:avLst/>
            <a:gdLst/>
            <a:ahLst/>
            <a:cxnLst/>
            <a:rect l="l" t="t" r="r" b="b"/>
            <a:pathLst>
              <a:path w="1286658" h="1512581">
                <a:moveTo>
                  <a:pt x="0" y="0"/>
                </a:moveTo>
                <a:lnTo>
                  <a:pt x="1286657" y="0"/>
                </a:lnTo>
                <a:lnTo>
                  <a:pt x="1286657" y="1512581"/>
                </a:lnTo>
                <a:lnTo>
                  <a:pt x="0" y="1512581"/>
                </a:lnTo>
                <a:lnTo>
                  <a:pt x="0" y="0"/>
                </a:lnTo>
                <a:close/>
              </a:path>
            </a:pathLst>
          </a:custGeom>
          <a:blipFill>
            <a:blip r:embed="rId5"/>
            <a:stretch>
              <a:fillRect t="-11774" b="-13221"/>
            </a:stretch>
          </a:blipFill>
        </p:spPr>
        <p:txBody>
          <a:bodyPr/>
          <a:lstStyle/>
          <a:p>
            <a:endParaRPr lang="fr-FR"/>
          </a:p>
        </p:txBody>
      </p:sp>
      <p:sp>
        <p:nvSpPr>
          <p:cNvPr id="6" name="TextBox 6"/>
          <p:cNvSpPr txBox="1"/>
          <p:nvPr/>
        </p:nvSpPr>
        <p:spPr>
          <a:xfrm>
            <a:off x="2213112" y="797001"/>
            <a:ext cx="5837397" cy="339725"/>
          </a:xfrm>
          <a:prstGeom prst="rect">
            <a:avLst/>
          </a:prstGeom>
        </p:spPr>
        <p:txBody>
          <a:bodyPr lIns="0" tIns="0" rIns="0" bIns="0" rtlCol="0" anchor="t">
            <a:spAutoFit/>
          </a:bodyPr>
          <a:lstStyle/>
          <a:p>
            <a:pPr algn="ctr">
              <a:lnSpc>
                <a:spcPts val="2799"/>
              </a:lnSpc>
              <a:spcBef>
                <a:spcPct val="0"/>
              </a:spcBef>
            </a:pPr>
            <a:r>
              <a:rPr lang="en-US" sz="1999">
                <a:solidFill>
                  <a:srgbClr val="000000"/>
                </a:solidFill>
                <a:latin typeface="Archivo Black"/>
                <a:ea typeface="Archivo Black"/>
                <a:cs typeface="Archivo Black"/>
                <a:sym typeface="Archivo Black"/>
              </a:rPr>
              <a:t>CAFÉ RENCONTRE AUTOUR D’UN MÉTIER</a:t>
            </a:r>
          </a:p>
        </p:txBody>
      </p:sp>
      <p:sp>
        <p:nvSpPr>
          <p:cNvPr id="7" name="TextBox 7"/>
          <p:cNvSpPr txBox="1"/>
          <p:nvPr/>
        </p:nvSpPr>
        <p:spPr>
          <a:xfrm>
            <a:off x="2303470" y="1458851"/>
            <a:ext cx="5656679" cy="1857375"/>
          </a:xfrm>
          <a:prstGeom prst="rect">
            <a:avLst/>
          </a:prstGeom>
        </p:spPr>
        <p:txBody>
          <a:bodyPr lIns="0" tIns="0" rIns="0" bIns="0" rtlCol="0" anchor="t">
            <a:spAutoFit/>
          </a:bodyPr>
          <a:lstStyle/>
          <a:p>
            <a:pPr algn="just">
              <a:lnSpc>
                <a:spcPts val="1960"/>
              </a:lnSpc>
            </a:pPr>
            <a:r>
              <a:rPr lang="en-US" sz="1400">
                <a:solidFill>
                  <a:srgbClr val="000000"/>
                </a:solidFill>
                <a:latin typeface="29LT Riwaya Informal"/>
                <a:ea typeface="29LT Riwaya Informal"/>
                <a:cs typeface="29LT Riwaya Informal"/>
                <a:sym typeface="29LT Riwaya Informal"/>
              </a:rPr>
              <a:t>À LA DÉCOUVERTE DU MÉTIER DE CHRISTOPHE</a:t>
            </a:r>
          </a:p>
          <a:p>
            <a:pPr algn="just">
              <a:lnSpc>
                <a:spcPts val="1960"/>
              </a:lnSpc>
            </a:pPr>
            <a:endParaRPr lang="en-US" sz="1400">
              <a:solidFill>
                <a:srgbClr val="000000"/>
              </a:solidFill>
              <a:latin typeface="29LT Riwaya Informal"/>
              <a:ea typeface="29LT Riwaya Informal"/>
              <a:cs typeface="29LT Riwaya Informal"/>
              <a:sym typeface="29LT Riwaya Informal"/>
            </a:endParaRPr>
          </a:p>
          <a:p>
            <a:pPr algn="just">
              <a:lnSpc>
                <a:spcPts val="2239"/>
              </a:lnSpc>
            </a:pPr>
            <a:r>
              <a:rPr lang="en-US" sz="1599">
                <a:solidFill>
                  <a:srgbClr val="000000"/>
                </a:solidFill>
                <a:latin typeface="29LT Riwaya Informal"/>
                <a:ea typeface="29LT Riwaya Informal"/>
                <a:cs typeface="29LT Riwaya Informal"/>
                <a:sym typeface="29LT Riwaya Informal"/>
              </a:rPr>
              <a:t>Dans le cadre de notre café rencontre mensuel, huit résidents se sont réunis pour découvrir le métier de Christophe, responsable technique de l’établissement.</a:t>
            </a:r>
          </a:p>
          <a:p>
            <a:pPr algn="just">
              <a:lnSpc>
                <a:spcPts val="2239"/>
              </a:lnSpc>
              <a:spcBef>
                <a:spcPct val="0"/>
              </a:spcBef>
            </a:pPr>
            <a:r>
              <a:rPr lang="en-US" sz="1599">
                <a:solidFill>
                  <a:srgbClr val="000000"/>
                </a:solidFill>
                <a:latin typeface="29LT Riwaya Informal"/>
                <a:ea typeface="29LT Riwaya Informal"/>
                <a:cs typeface="29LT Riwaya Informal"/>
                <a:sym typeface="29LT Riwaya Informal"/>
              </a:rPr>
              <a:t>Étaient présents : Mesdames Georges, Tessier, Toulas, Beyeler ainsi que Messieurs Platon, Barthe, Lavau et Torres.</a:t>
            </a:r>
          </a:p>
        </p:txBody>
      </p:sp>
      <p:sp>
        <p:nvSpPr>
          <p:cNvPr id="8" name="TextBox 8"/>
          <p:cNvSpPr txBox="1"/>
          <p:nvPr/>
        </p:nvSpPr>
        <p:spPr>
          <a:xfrm>
            <a:off x="1476991" y="3872517"/>
            <a:ext cx="3797461" cy="5236210"/>
          </a:xfrm>
          <a:prstGeom prst="rect">
            <a:avLst/>
          </a:prstGeom>
        </p:spPr>
        <p:txBody>
          <a:bodyPr lIns="0" tIns="0" rIns="0" bIns="0" rtlCol="0" anchor="t">
            <a:spAutoFit/>
          </a:bodyPr>
          <a:lstStyle/>
          <a:p>
            <a:pPr algn="just">
              <a:lnSpc>
                <a:spcPts val="2239"/>
              </a:lnSpc>
            </a:pPr>
            <a:r>
              <a:rPr lang="en-US" sz="1599" spc="15">
                <a:solidFill>
                  <a:srgbClr val="000000"/>
                </a:solidFill>
                <a:latin typeface="Anton"/>
                <a:ea typeface="Anton"/>
                <a:cs typeface="Anton"/>
                <a:sym typeface="Anton"/>
              </a:rPr>
              <a:t>Un métier aux multiples facettes</a:t>
            </a:r>
          </a:p>
          <a:p>
            <a:pPr algn="ctr">
              <a:lnSpc>
                <a:spcPts val="2239"/>
              </a:lnSpc>
            </a:pPr>
            <a:endParaRPr lang="en-US" sz="1599" spc="15">
              <a:solidFill>
                <a:srgbClr val="000000"/>
              </a:solidFill>
              <a:latin typeface="Anton"/>
              <a:ea typeface="Anton"/>
              <a:cs typeface="Anton"/>
              <a:sym typeface="Anton"/>
            </a:endParaRP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Présent à l’EHPAD depuis 1998, Christophe est ce que l’on appelle souvent un “homme à tout faire”… mais son rôle va bien au-delà.</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Chaque jour, il veille au bon fonctionnement de l’établissement :</a:t>
            </a:r>
          </a:p>
          <a:p>
            <a:pPr marL="345439" lvl="1" indent="-172720" algn="just">
              <a:lnSpc>
                <a:spcPts val="2239"/>
              </a:lnSpc>
              <a:spcBef>
                <a:spcPct val="0"/>
              </a:spcBef>
              <a:buFont typeface="Arial"/>
              <a:buChar char="•"/>
            </a:pPr>
            <a:r>
              <a:rPr lang="en-US" sz="1599" spc="15">
                <a:solidFill>
                  <a:srgbClr val="000000"/>
                </a:solidFill>
                <a:latin typeface="29LT Riwaya Informal"/>
                <a:ea typeface="29LT Riwaya Informal"/>
                <a:cs typeface="29LT Riwaya Informal"/>
                <a:sym typeface="29LT Riwaya Informal"/>
              </a:rPr>
              <a:t>entretien des locaux et des espaces extérieurs</a:t>
            </a:r>
          </a:p>
          <a:p>
            <a:pPr marL="345439" lvl="1" indent="-172720" algn="just">
              <a:lnSpc>
                <a:spcPts val="2239"/>
              </a:lnSpc>
              <a:spcBef>
                <a:spcPct val="0"/>
              </a:spcBef>
              <a:buFont typeface="Arial"/>
              <a:buChar char="•"/>
            </a:pPr>
            <a:r>
              <a:rPr lang="en-US" sz="1599" spc="15">
                <a:solidFill>
                  <a:srgbClr val="000000"/>
                </a:solidFill>
                <a:latin typeface="29LT Riwaya Informal"/>
                <a:ea typeface="29LT Riwaya Informal"/>
                <a:cs typeface="29LT Riwaya Informal"/>
                <a:sym typeface="29LT Riwaya Informal"/>
              </a:rPr>
              <a:t>réparations diverses (électricité, plomberie, mobilier…)</a:t>
            </a:r>
          </a:p>
          <a:p>
            <a:pPr marL="345439" lvl="1" indent="-172720" algn="just">
              <a:lnSpc>
                <a:spcPts val="2239"/>
              </a:lnSpc>
              <a:spcBef>
                <a:spcPct val="0"/>
              </a:spcBef>
              <a:buFont typeface="Arial"/>
              <a:buChar char="•"/>
            </a:pPr>
            <a:r>
              <a:rPr lang="en-US" sz="1599" spc="15">
                <a:solidFill>
                  <a:srgbClr val="000000"/>
                </a:solidFill>
                <a:latin typeface="29LT Riwaya Informal"/>
                <a:ea typeface="29LT Riwaya Informal"/>
                <a:cs typeface="29LT Riwaya Informal"/>
                <a:sym typeface="29LT Riwaya Informal"/>
              </a:rPr>
              <a:t>suivi des équipements de sécurité</a:t>
            </a:r>
          </a:p>
          <a:p>
            <a:pPr marL="345439" lvl="1" indent="-172720" algn="just">
              <a:lnSpc>
                <a:spcPts val="2239"/>
              </a:lnSpc>
              <a:spcBef>
                <a:spcPct val="0"/>
              </a:spcBef>
              <a:buFont typeface="Arial"/>
              <a:buChar char="•"/>
            </a:pPr>
            <a:r>
              <a:rPr lang="en-US" sz="1599" spc="15">
                <a:solidFill>
                  <a:srgbClr val="000000"/>
                </a:solidFill>
                <a:latin typeface="29LT Riwaya Informal"/>
                <a:ea typeface="29LT Riwaya Informal"/>
                <a:cs typeface="29LT Riwaya Informal"/>
                <a:sym typeface="29LT Riwaya Informal"/>
              </a:rPr>
              <a:t>coordination avec les entreprises extérieures</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Sa journée commence à 8h, avec la consultation du logiciel de transmission, avant d’enchaîner interventions, rendez-vous, vérifications techniques et parfois accompagnements de résidents.</a:t>
            </a:r>
          </a:p>
        </p:txBody>
      </p:sp>
      <p:sp>
        <p:nvSpPr>
          <p:cNvPr id="9" name="TextBox 9"/>
          <p:cNvSpPr txBox="1"/>
          <p:nvPr/>
        </p:nvSpPr>
        <p:spPr>
          <a:xfrm>
            <a:off x="5670398" y="3630551"/>
            <a:ext cx="3063278" cy="3026410"/>
          </a:xfrm>
          <a:prstGeom prst="rect">
            <a:avLst/>
          </a:prstGeom>
        </p:spPr>
        <p:txBody>
          <a:bodyPr lIns="0" tIns="0" rIns="0" bIns="0" rtlCol="0" anchor="t">
            <a:spAutoFit/>
          </a:bodyPr>
          <a:lstStyle/>
          <a:p>
            <a:pPr algn="just">
              <a:lnSpc>
                <a:spcPts val="2239"/>
              </a:lnSpc>
              <a:spcBef>
                <a:spcPct val="0"/>
              </a:spcBef>
            </a:pPr>
            <a:r>
              <a:rPr lang="en-US" sz="1599" spc="15">
                <a:solidFill>
                  <a:srgbClr val="000000"/>
                </a:solidFill>
                <a:latin typeface="Anton"/>
                <a:ea typeface="Anton"/>
                <a:cs typeface="Anton"/>
                <a:sym typeface="Anton"/>
              </a:rPr>
              <a:t>Ce qu’il aime dans son métier ?</a:t>
            </a:r>
          </a:p>
          <a:p>
            <a:pPr algn="just">
              <a:lnSpc>
                <a:spcPts val="2239"/>
              </a:lnSpc>
              <a:spcBef>
                <a:spcPct val="0"/>
              </a:spcBef>
            </a:pPr>
            <a:endParaRPr lang="en-US" sz="1599" spc="15">
              <a:solidFill>
                <a:srgbClr val="000000"/>
              </a:solidFill>
              <a:latin typeface="Anton"/>
              <a:ea typeface="Anton"/>
              <a:cs typeface="Anton"/>
              <a:sym typeface="Anton"/>
            </a:endParaRP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 Trouver des astuces et des solutions. »</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Un travail varié, où aucune journée ne se ressemble, et où l’ingéniosité est essentielle.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Formé en mécanique, en électricité et en sécurité incendie, Christophe met ses compétences au service de tous, avec sérieux et disponibilité.</a:t>
            </a:r>
          </a:p>
        </p:txBody>
      </p:sp>
      <p:sp>
        <p:nvSpPr>
          <p:cNvPr id="10" name="TextBox 10"/>
          <p:cNvSpPr txBox="1"/>
          <p:nvPr/>
        </p:nvSpPr>
        <p:spPr>
          <a:xfrm>
            <a:off x="5446414" y="7095682"/>
            <a:ext cx="3811886" cy="2473960"/>
          </a:xfrm>
          <a:prstGeom prst="rect">
            <a:avLst/>
          </a:prstGeom>
        </p:spPr>
        <p:txBody>
          <a:bodyPr lIns="0" tIns="0" rIns="0" bIns="0" rtlCol="0" anchor="t">
            <a:spAutoFit/>
          </a:bodyPr>
          <a:lstStyle/>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L’histoire de Christophe avec la résidence ne date pas d’hier. Sa mère y travaillait déjà comme cuisinière.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Enfant, il venait aux fêtes de Noël… avant de revenir, plus tard, pour réparer les tondeuses, puis intégrer définitivement l’équipe.</a:t>
            </a:r>
          </a:p>
          <a:p>
            <a:pPr algn="just">
              <a:lnSpc>
                <a:spcPts val="2239"/>
              </a:lnSpc>
              <a:spcBef>
                <a:spcPct val="0"/>
              </a:spcBef>
            </a:pPr>
            <a:r>
              <a:rPr lang="en-US" sz="1599" spc="15">
                <a:solidFill>
                  <a:srgbClr val="000000"/>
                </a:solidFill>
                <a:latin typeface="29LT Riwaya Informal"/>
                <a:ea typeface="29LT Riwaya Informal"/>
                <a:cs typeface="29LT Riwaya Informal"/>
                <a:sym typeface="29LT Riwaya Informal"/>
              </a:rPr>
              <a:t>Il évoque également avec plaisir les séjours passés avec les résidents, notamment à Sarlat, au Pays basque ou à Biscarrosse.</a:t>
            </a:r>
          </a:p>
        </p:txBody>
      </p:sp>
      <p:sp>
        <p:nvSpPr>
          <p:cNvPr id="11" name="TextBox 11"/>
          <p:cNvSpPr txBox="1"/>
          <p:nvPr/>
        </p:nvSpPr>
        <p:spPr>
          <a:xfrm>
            <a:off x="5446414" y="9734694"/>
            <a:ext cx="3811886" cy="2197735"/>
          </a:xfrm>
          <a:prstGeom prst="rect">
            <a:avLst/>
          </a:prstGeom>
        </p:spPr>
        <p:txBody>
          <a:bodyPr lIns="0" tIns="0" rIns="0" bIns="0" rtlCol="0" anchor="t">
            <a:spAutoFit/>
          </a:bodyPr>
          <a:lstStyle/>
          <a:p>
            <a:pPr algn="l">
              <a:lnSpc>
                <a:spcPts val="2239"/>
              </a:lnSpc>
              <a:spcBef>
                <a:spcPct val="0"/>
              </a:spcBef>
            </a:pPr>
            <a:r>
              <a:rPr lang="en-US" sz="1599" spc="15">
                <a:solidFill>
                  <a:srgbClr val="000000"/>
                </a:solidFill>
                <a:latin typeface="29LT Riwaya Informal"/>
                <a:ea typeface="29LT Riwaya Informal"/>
                <a:cs typeface="29LT Riwaya Informal"/>
                <a:sym typeface="29LT Riwaya Informal"/>
              </a:rPr>
              <a:t>Cet échange a aussi permis aux résidents de se remémorer leurs propres expériences. Mr Lavau évoque le bricolage dans sa maison. Mme Beyeler se souvient de son jardin dans le sud. Mr Barthe partage son expérience d’agriculteur!</a:t>
            </a:r>
          </a:p>
          <a:p>
            <a:pPr algn="l">
              <a:lnSpc>
                <a:spcPts val="2239"/>
              </a:lnSpc>
              <a:spcBef>
                <a:spcPct val="0"/>
              </a:spcBef>
            </a:pPr>
            <a:r>
              <a:rPr lang="en-US" sz="1599" spc="15">
                <a:solidFill>
                  <a:srgbClr val="000000"/>
                </a:solidFill>
                <a:latin typeface="29LT Riwaya Informal"/>
                <a:ea typeface="29LT Riwaya Informal"/>
                <a:cs typeface="29LT Riwaya Informal"/>
                <a:sym typeface="29LT Riwaya Informal"/>
              </a:rPr>
              <a:t>Autant de souvenirs qui ont nourri les échanges dans une bonne ambiance.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57175" y="2207984"/>
            <a:ext cx="10801350" cy="8229600"/>
          </a:xfrm>
          <a:custGeom>
            <a:avLst/>
            <a:gdLst/>
            <a:ahLst/>
            <a:cxnLst/>
            <a:rect l="l" t="t" r="r" b="b"/>
            <a:pathLst>
              <a:path w="10801350" h="8229600">
                <a:moveTo>
                  <a:pt x="0" y="0"/>
                </a:moveTo>
                <a:lnTo>
                  <a:pt x="10801350" y="0"/>
                </a:lnTo>
                <a:lnTo>
                  <a:pt x="10801350" y="8229600"/>
                </a:lnTo>
                <a:lnTo>
                  <a:pt x="0" y="8229600"/>
                </a:lnTo>
                <a:lnTo>
                  <a:pt x="0" y="0"/>
                </a:lnTo>
                <a:close/>
              </a:path>
            </a:pathLst>
          </a:custGeom>
          <a:blipFill>
            <a:blip r:embed="rId2"/>
            <a:stretch>
              <a:fillRect t="-937" r="-12938" b="-937"/>
            </a:stretch>
          </a:blipFill>
        </p:spPr>
        <p:txBody>
          <a:bodyPr/>
          <a:lstStyle/>
          <a:p>
            <a:endParaRPr lang="fr-FR"/>
          </a:p>
        </p:txBody>
      </p:sp>
      <p:sp>
        <p:nvSpPr>
          <p:cNvPr id="3" name="Freeform 3"/>
          <p:cNvSpPr/>
          <p:nvPr/>
        </p:nvSpPr>
        <p:spPr>
          <a:xfrm>
            <a:off x="6566568" y="8225477"/>
            <a:ext cx="2499227" cy="3332302"/>
          </a:xfrm>
          <a:custGeom>
            <a:avLst/>
            <a:gdLst/>
            <a:ahLst/>
            <a:cxnLst/>
            <a:rect l="l" t="t" r="r" b="b"/>
            <a:pathLst>
              <a:path w="2499227" h="3332302">
                <a:moveTo>
                  <a:pt x="0" y="0"/>
                </a:moveTo>
                <a:lnTo>
                  <a:pt x="2499227" y="0"/>
                </a:lnTo>
                <a:lnTo>
                  <a:pt x="2499227" y="3332302"/>
                </a:lnTo>
                <a:lnTo>
                  <a:pt x="0" y="3332302"/>
                </a:lnTo>
                <a:lnTo>
                  <a:pt x="0" y="0"/>
                </a:lnTo>
                <a:close/>
              </a:path>
            </a:pathLst>
          </a:custGeom>
          <a:blipFill>
            <a:blip r:embed="rId3"/>
            <a:stretch>
              <a:fillRect/>
            </a:stretch>
          </a:blipFill>
        </p:spPr>
        <p:txBody>
          <a:bodyPr/>
          <a:lstStyle/>
          <a:p>
            <a:endParaRPr lang="fr-FR"/>
          </a:p>
        </p:txBody>
      </p:sp>
      <p:sp>
        <p:nvSpPr>
          <p:cNvPr id="4" name="Freeform 4"/>
          <p:cNvSpPr/>
          <p:nvPr/>
        </p:nvSpPr>
        <p:spPr>
          <a:xfrm>
            <a:off x="6250021" y="3409590"/>
            <a:ext cx="2485850" cy="3314466"/>
          </a:xfrm>
          <a:custGeom>
            <a:avLst/>
            <a:gdLst/>
            <a:ahLst/>
            <a:cxnLst/>
            <a:rect l="l" t="t" r="r" b="b"/>
            <a:pathLst>
              <a:path w="2485850" h="3314466">
                <a:moveTo>
                  <a:pt x="0" y="0"/>
                </a:moveTo>
                <a:lnTo>
                  <a:pt x="2485850" y="0"/>
                </a:lnTo>
                <a:lnTo>
                  <a:pt x="2485850" y="3314466"/>
                </a:lnTo>
                <a:lnTo>
                  <a:pt x="0" y="3314466"/>
                </a:lnTo>
                <a:lnTo>
                  <a:pt x="0" y="0"/>
                </a:lnTo>
                <a:close/>
              </a:path>
            </a:pathLst>
          </a:custGeom>
          <a:blipFill>
            <a:blip r:embed="rId4"/>
            <a:stretch>
              <a:fillRect/>
            </a:stretch>
          </a:blipFill>
        </p:spPr>
        <p:txBody>
          <a:bodyPr/>
          <a:lstStyle/>
          <a:p>
            <a:endParaRPr lang="fr-FR"/>
          </a:p>
        </p:txBody>
      </p:sp>
      <p:sp>
        <p:nvSpPr>
          <p:cNvPr id="5" name="Freeform 5"/>
          <p:cNvSpPr/>
          <p:nvPr/>
        </p:nvSpPr>
        <p:spPr>
          <a:xfrm>
            <a:off x="4429409" y="7664909"/>
            <a:ext cx="1820612" cy="3344396"/>
          </a:xfrm>
          <a:custGeom>
            <a:avLst/>
            <a:gdLst/>
            <a:ahLst/>
            <a:cxnLst/>
            <a:rect l="l" t="t" r="r" b="b"/>
            <a:pathLst>
              <a:path w="1820612" h="3344396">
                <a:moveTo>
                  <a:pt x="0" y="0"/>
                </a:moveTo>
                <a:lnTo>
                  <a:pt x="1820612" y="0"/>
                </a:lnTo>
                <a:lnTo>
                  <a:pt x="1820612" y="3344396"/>
                </a:lnTo>
                <a:lnTo>
                  <a:pt x="0" y="3344396"/>
                </a:lnTo>
                <a:lnTo>
                  <a:pt x="0" y="0"/>
                </a:lnTo>
                <a:close/>
              </a:path>
            </a:pathLst>
          </a:custGeom>
          <a:blipFill>
            <a:blip r:embed="rId5"/>
            <a:stretch>
              <a:fillRect l="-52652" b="-10800"/>
            </a:stretch>
          </a:blipFill>
        </p:spPr>
        <p:txBody>
          <a:bodyPr/>
          <a:lstStyle/>
          <a:p>
            <a:endParaRPr lang="fr-FR"/>
          </a:p>
        </p:txBody>
      </p:sp>
      <p:sp>
        <p:nvSpPr>
          <p:cNvPr id="6" name="Freeform 6"/>
          <p:cNvSpPr/>
          <p:nvPr/>
        </p:nvSpPr>
        <p:spPr>
          <a:xfrm>
            <a:off x="7029723" y="6724056"/>
            <a:ext cx="1572916" cy="1501420"/>
          </a:xfrm>
          <a:custGeom>
            <a:avLst/>
            <a:gdLst/>
            <a:ahLst/>
            <a:cxnLst/>
            <a:rect l="l" t="t" r="r" b="b"/>
            <a:pathLst>
              <a:path w="1572916" h="1501420">
                <a:moveTo>
                  <a:pt x="0" y="0"/>
                </a:moveTo>
                <a:lnTo>
                  <a:pt x="1572917" y="0"/>
                </a:lnTo>
                <a:lnTo>
                  <a:pt x="1572917" y="1501421"/>
                </a:lnTo>
                <a:lnTo>
                  <a:pt x="0" y="1501421"/>
                </a:lnTo>
                <a:lnTo>
                  <a:pt x="0" y="0"/>
                </a:lnTo>
                <a:close/>
              </a:path>
            </a:pathLst>
          </a:custGeom>
          <a:blipFill>
            <a:blip r:embed="rId6"/>
            <a:stretch>
              <a:fillRect/>
            </a:stretch>
          </a:blipFill>
        </p:spPr>
        <p:txBody>
          <a:bodyPr/>
          <a:lstStyle/>
          <a:p>
            <a:endParaRPr lang="fr-FR"/>
          </a:p>
        </p:txBody>
      </p:sp>
      <p:sp>
        <p:nvSpPr>
          <p:cNvPr id="7" name="TextBox 7"/>
          <p:cNvSpPr txBox="1"/>
          <p:nvPr/>
        </p:nvSpPr>
        <p:spPr>
          <a:xfrm>
            <a:off x="1202411" y="1608142"/>
            <a:ext cx="4945079" cy="6617335"/>
          </a:xfrm>
          <a:prstGeom prst="rect">
            <a:avLst/>
          </a:prstGeom>
        </p:spPr>
        <p:txBody>
          <a:bodyPr lIns="0" tIns="0" rIns="0" bIns="0" rtlCol="0" anchor="t">
            <a:spAutoFit/>
          </a:bodyPr>
          <a:lstStyle/>
          <a:p>
            <a:pPr algn="just">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En </a:t>
            </a:r>
            <a:r>
              <a:rPr lang="en-US" sz="1600" dirty="0" err="1">
                <a:solidFill>
                  <a:srgbClr val="000000"/>
                </a:solidFill>
                <a:latin typeface="29LT Riwaya Informal"/>
                <a:ea typeface="29LT Riwaya Informal"/>
                <a:cs typeface="29LT Riwaya Informal"/>
                <a:sym typeface="29LT Riwaya Informal"/>
              </a:rPr>
              <a:t>ce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mois</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d’avril</a:t>
            </a:r>
            <a:r>
              <a:rPr lang="en-US" sz="1600" dirty="0">
                <a:solidFill>
                  <a:srgbClr val="000000"/>
                </a:solidFill>
                <a:latin typeface="29LT Riwaya Informal"/>
                <a:ea typeface="29LT Riwaya Informal"/>
                <a:cs typeface="29LT Riwaya Informal"/>
                <a:sym typeface="29LT Riwaya Informal"/>
              </a:rPr>
              <a:t>, les </a:t>
            </a:r>
            <a:r>
              <a:rPr lang="en-US" sz="1600" dirty="0" err="1">
                <a:solidFill>
                  <a:srgbClr val="000000"/>
                </a:solidFill>
                <a:latin typeface="29LT Riwaya Informal"/>
                <a:ea typeface="29LT Riwaya Informal"/>
                <a:cs typeface="29LT Riwaya Informal"/>
                <a:sym typeface="29LT Riwaya Informal"/>
              </a:rPr>
              <a:t>résidents</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ont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profité</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d’une</a:t>
            </a:r>
            <a:r>
              <a:rPr lang="en-US" sz="1600" dirty="0">
                <a:solidFill>
                  <a:srgbClr val="000000"/>
                </a:solidFill>
                <a:latin typeface="29LT Riwaya Informal"/>
                <a:ea typeface="29LT Riwaya Informal"/>
                <a:cs typeface="29LT Riwaya Informal"/>
                <a:sym typeface="29LT Riwaya Informal"/>
              </a:rPr>
              <a:t> belle matinée </a:t>
            </a:r>
            <a:r>
              <a:rPr lang="en-US" sz="1600" dirty="0" err="1">
                <a:solidFill>
                  <a:srgbClr val="000000"/>
                </a:solidFill>
                <a:latin typeface="29LT Riwaya Informal"/>
                <a:ea typeface="29LT Riwaya Informal"/>
                <a:cs typeface="29LT Riwaya Informal"/>
                <a:sym typeface="29LT Riwaya Informal"/>
              </a:rPr>
              <a:t>ensoleillée</a:t>
            </a:r>
            <a:r>
              <a:rPr lang="en-US" sz="1600" dirty="0">
                <a:solidFill>
                  <a:srgbClr val="000000"/>
                </a:solidFill>
                <a:latin typeface="29LT Riwaya Informal"/>
                <a:ea typeface="29LT Riwaya Informal"/>
                <a:cs typeface="29LT Riwaya Informal"/>
                <a:sym typeface="29LT Riwaya Informal"/>
              </a:rPr>
              <a:t> pour </a:t>
            </a:r>
            <a:r>
              <a:rPr lang="en-US" sz="1600" dirty="0" err="1">
                <a:solidFill>
                  <a:srgbClr val="000000"/>
                </a:solidFill>
                <a:latin typeface="29LT Riwaya Informal"/>
                <a:ea typeface="29LT Riwaya Informal"/>
                <a:cs typeface="29LT Riwaya Informal"/>
                <a:sym typeface="29LT Riwaya Informal"/>
              </a:rPr>
              <a:t>partager</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une</a:t>
            </a:r>
            <a:r>
              <a:rPr lang="en-US" sz="1600" dirty="0">
                <a:solidFill>
                  <a:srgbClr val="000000"/>
                </a:solidFill>
                <a:latin typeface="29LT Riwaya Informal"/>
                <a:ea typeface="29LT Riwaya Informal"/>
                <a:cs typeface="29LT Riwaya Informal"/>
                <a:sym typeface="29LT Riwaya Informal"/>
              </a:rPr>
              <a:t>  promenade dans le jardin de </a:t>
            </a:r>
            <a:r>
              <a:rPr lang="en-US" sz="1600" dirty="0" err="1">
                <a:solidFill>
                  <a:srgbClr val="000000"/>
                </a:solidFill>
                <a:latin typeface="29LT Riwaya Informal"/>
                <a:ea typeface="29LT Riwaya Informal"/>
                <a:cs typeface="29LT Riwaya Informal"/>
                <a:sym typeface="29LT Riwaya Informal"/>
              </a:rPr>
              <a:t>l’établissement</a:t>
            </a:r>
            <a:r>
              <a:rPr lang="en-US" sz="1600" dirty="0">
                <a:solidFill>
                  <a:srgbClr val="000000"/>
                </a:solidFill>
                <a:latin typeface="29LT Riwaya Informal"/>
                <a:ea typeface="29LT Riwaya Informal"/>
                <a:cs typeface="29LT Riwaya Informal"/>
                <a:sym typeface="29LT Riwaya Informal"/>
              </a:rPr>
              <a:t>. Ce moment a </a:t>
            </a:r>
            <a:r>
              <a:rPr lang="en-US" sz="1600" dirty="0" err="1">
                <a:solidFill>
                  <a:srgbClr val="000000"/>
                </a:solidFill>
                <a:latin typeface="29LT Riwaya Informal"/>
                <a:ea typeface="29LT Riwaya Informal"/>
                <a:cs typeface="29LT Riwaya Informal"/>
                <a:sym typeface="29LT Riwaya Informal"/>
              </a:rPr>
              <a:t>permis</a:t>
            </a:r>
            <a:r>
              <a:rPr lang="en-US" sz="1600" dirty="0">
                <a:solidFill>
                  <a:srgbClr val="000000"/>
                </a:solidFill>
                <a:latin typeface="29LT Riwaya Informal"/>
                <a:ea typeface="29LT Riwaya Informal"/>
                <a:cs typeface="29LT Riwaya Informal"/>
                <a:sym typeface="29LT Riwaya Informal"/>
              </a:rPr>
              <a:t> à chacun de profiter de </a:t>
            </a:r>
            <a:r>
              <a:rPr lang="en-US" sz="1600" dirty="0" err="1">
                <a:solidFill>
                  <a:srgbClr val="000000"/>
                </a:solidFill>
                <a:latin typeface="29LT Riwaya Informal"/>
                <a:ea typeface="29LT Riwaya Informal"/>
                <a:cs typeface="29LT Riwaya Informal"/>
                <a:sym typeface="29LT Riwaya Informal"/>
              </a:rPr>
              <a:t>l’exterieur</a:t>
            </a:r>
            <a:r>
              <a:rPr lang="en-US" sz="1600" dirty="0">
                <a:solidFill>
                  <a:srgbClr val="000000"/>
                </a:solidFill>
                <a:latin typeface="29LT Riwaya Informal"/>
                <a:ea typeface="29LT Riwaya Informal"/>
                <a:cs typeface="29LT Riwaya Informal"/>
                <a:sym typeface="29LT Riwaya Informal"/>
              </a:rPr>
              <a:t>, des premières douceurs du printemps.</a:t>
            </a:r>
          </a:p>
          <a:p>
            <a:pPr algn="just">
              <a:lnSpc>
                <a:spcPts val="2240"/>
              </a:lnSpc>
              <a:spcBef>
                <a:spcPct val="0"/>
              </a:spcBef>
            </a:pPr>
            <a:endParaRPr lang="en-US" sz="1600" dirty="0">
              <a:solidFill>
                <a:srgbClr val="000000"/>
              </a:solidFill>
              <a:latin typeface="29LT Riwaya Informal"/>
              <a:ea typeface="29LT Riwaya Informal"/>
              <a:cs typeface="29LT Riwaya Informal"/>
              <a:sym typeface="29LT Riwaya Informal"/>
            </a:endParaRPr>
          </a:p>
          <a:p>
            <a:pPr algn="just">
              <a:lnSpc>
                <a:spcPts val="2240"/>
              </a:lnSpc>
              <a:spcBef>
                <a:spcPct val="0"/>
              </a:spcBef>
            </a:pPr>
            <a:r>
              <a:rPr lang="en-US" sz="1600" dirty="0" err="1">
                <a:solidFill>
                  <a:srgbClr val="000000"/>
                </a:solidFill>
                <a:latin typeface="29LT Riwaya Informal"/>
                <a:ea typeface="29LT Riwaya Informal"/>
                <a:cs typeface="29LT Riwaya Informal"/>
                <a:sym typeface="29LT Riwaya Informal"/>
              </a:rPr>
              <a:t>Dès</a:t>
            </a:r>
            <a:r>
              <a:rPr lang="en-US" sz="1600" dirty="0">
                <a:solidFill>
                  <a:srgbClr val="000000"/>
                </a:solidFill>
                <a:latin typeface="29LT Riwaya Informal"/>
                <a:ea typeface="29LT Riwaya Informal"/>
                <a:cs typeface="29LT Riwaya Informal"/>
                <a:sym typeface="29LT Riwaya Informal"/>
              </a:rPr>
              <a:t> les premiers pas dans le jardin, </a:t>
            </a:r>
            <a:r>
              <a:rPr lang="en-US" sz="1600" dirty="0" err="1">
                <a:solidFill>
                  <a:srgbClr val="000000"/>
                </a:solidFill>
                <a:latin typeface="29LT Riwaya Informal"/>
                <a:ea typeface="29LT Riwaya Informal"/>
                <a:cs typeface="29LT Riwaya Informal"/>
                <a:sym typeface="29LT Riwaya Informal"/>
              </a:rPr>
              <a:t>l’ambiance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était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légère</a:t>
            </a:r>
            <a:r>
              <a:rPr lang="en-US" sz="1600" dirty="0">
                <a:solidFill>
                  <a:srgbClr val="000000"/>
                </a:solidFill>
                <a:latin typeface="29LT Riwaya Informal"/>
                <a:ea typeface="29LT Riwaya Informal"/>
                <a:cs typeface="29LT Riwaya Informal"/>
                <a:sym typeface="29LT Riwaya Informal"/>
              </a:rPr>
              <a:t> et </a:t>
            </a:r>
            <a:r>
              <a:rPr lang="en-US" sz="1600" dirty="0" err="1">
                <a:solidFill>
                  <a:srgbClr val="000000"/>
                </a:solidFill>
                <a:latin typeface="29LT Riwaya Informal"/>
                <a:ea typeface="29LT Riwaya Informal"/>
                <a:cs typeface="29LT Riwaya Informal"/>
                <a:sym typeface="29LT Riwaya Informal"/>
              </a:rPr>
              <a:t>chaleureuse</a:t>
            </a:r>
            <a:r>
              <a:rPr lang="en-US" sz="1600" dirty="0">
                <a:solidFill>
                  <a:srgbClr val="000000"/>
                </a:solidFill>
                <a:latin typeface="29LT Riwaya Informal"/>
                <a:ea typeface="29LT Riwaya Informal"/>
                <a:cs typeface="29LT Riwaya Informal"/>
                <a:sym typeface="29LT Riwaya Informal"/>
              </a:rPr>
              <a:t>. Les </a:t>
            </a:r>
            <a:r>
              <a:rPr lang="en-US" sz="1600" dirty="0" err="1">
                <a:solidFill>
                  <a:srgbClr val="000000"/>
                </a:solidFill>
                <a:latin typeface="29LT Riwaya Informal"/>
                <a:ea typeface="29LT Riwaya Informal"/>
                <a:cs typeface="29LT Riwaya Informal"/>
                <a:sym typeface="29LT Riwaya Informal"/>
              </a:rPr>
              <a:t>échanges</a:t>
            </a:r>
            <a:r>
              <a:rPr lang="en-US" sz="1600" dirty="0">
                <a:solidFill>
                  <a:srgbClr val="000000"/>
                </a:solidFill>
                <a:latin typeface="29LT Riwaya Informal"/>
                <a:ea typeface="29LT Riwaya Informal"/>
                <a:cs typeface="29LT Riwaya Informal"/>
                <a:sym typeface="29LT Riwaya Informal"/>
              </a:rPr>
              <a:t> se </a:t>
            </a:r>
            <a:r>
              <a:rPr lang="en-US" sz="1600" dirty="0" err="1">
                <a:solidFill>
                  <a:srgbClr val="000000"/>
                </a:solidFill>
                <a:latin typeface="29LT Riwaya Informal"/>
                <a:ea typeface="29LT Riwaya Informal"/>
                <a:cs typeface="29LT Riwaya Informal"/>
                <a:sym typeface="29LT Riwaya Informal"/>
              </a:rPr>
              <a:t>sont</a:t>
            </a:r>
            <a:r>
              <a:rPr lang="en-US" sz="1600" dirty="0">
                <a:solidFill>
                  <a:srgbClr val="000000"/>
                </a:solidFill>
                <a:latin typeface="29LT Riwaya Informal"/>
                <a:ea typeface="29LT Riwaya Informal"/>
                <a:cs typeface="29LT Riwaya Informal"/>
                <a:sym typeface="29LT Riwaya Informal"/>
              </a:rPr>
              <a:t> faits au </a:t>
            </a:r>
            <a:r>
              <a:rPr lang="en-US" sz="1600" dirty="0" err="1">
                <a:solidFill>
                  <a:srgbClr val="000000"/>
                </a:solidFill>
                <a:latin typeface="29LT Riwaya Informal"/>
                <a:ea typeface="29LT Riwaya Informal"/>
                <a:cs typeface="29LT Riwaya Informal"/>
                <a:sym typeface="29LT Riwaya Informal"/>
              </a:rPr>
              <a:t>rythme</a:t>
            </a:r>
            <a:r>
              <a:rPr lang="en-US" sz="1600" dirty="0">
                <a:solidFill>
                  <a:srgbClr val="000000"/>
                </a:solidFill>
                <a:latin typeface="29LT Riwaya Informal"/>
                <a:ea typeface="29LT Riwaya Informal"/>
                <a:cs typeface="29LT Riwaya Informal"/>
                <a:sym typeface="29LT Riwaya Informal"/>
              </a:rPr>
              <a:t> de la </a:t>
            </a:r>
            <a:r>
              <a:rPr lang="en-US" sz="1600" dirty="0" err="1">
                <a:solidFill>
                  <a:srgbClr val="000000"/>
                </a:solidFill>
                <a:latin typeface="29LT Riwaya Informal"/>
                <a:ea typeface="29LT Riwaya Informal"/>
                <a:cs typeface="29LT Riwaya Informal"/>
                <a:sym typeface="29LT Riwaya Informal"/>
              </a:rPr>
              <a:t>marche</a:t>
            </a:r>
            <a:r>
              <a:rPr lang="en-US" sz="1600" dirty="0">
                <a:solidFill>
                  <a:srgbClr val="000000"/>
                </a:solidFill>
                <a:latin typeface="29LT Riwaya Informal"/>
                <a:ea typeface="29LT Riwaya Informal"/>
                <a:cs typeface="29LT Riwaya Informal"/>
                <a:sym typeface="29LT Riwaya Informal"/>
              </a:rPr>
              <a:t> et des </a:t>
            </a:r>
            <a:r>
              <a:rPr lang="en-US" sz="1600" dirty="0" err="1">
                <a:solidFill>
                  <a:srgbClr val="000000"/>
                </a:solidFill>
                <a:latin typeface="29LT Riwaya Informal"/>
                <a:ea typeface="29LT Riwaya Informal"/>
                <a:cs typeface="29LT Riwaya Informal"/>
                <a:sym typeface="29LT Riwaya Informal"/>
              </a:rPr>
              <a:t>arrêts</a:t>
            </a:r>
            <a:r>
              <a:rPr lang="en-US" sz="1600" dirty="0">
                <a:solidFill>
                  <a:srgbClr val="000000"/>
                </a:solidFill>
                <a:latin typeface="29LT Riwaya Informal"/>
                <a:ea typeface="29LT Riwaya Informal"/>
                <a:cs typeface="29LT Riwaya Informal"/>
                <a:sym typeface="29LT Riwaya Informal"/>
              </a:rPr>
              <a:t> pour admirer les </a:t>
            </a:r>
            <a:r>
              <a:rPr lang="en-US" sz="1600" dirty="0" err="1">
                <a:solidFill>
                  <a:srgbClr val="000000"/>
                </a:solidFill>
                <a:latin typeface="29LT Riwaya Informal"/>
                <a:ea typeface="29LT Riwaya Informal"/>
                <a:cs typeface="29LT Riwaya Informal"/>
                <a:sym typeface="29LT Riwaya Informal"/>
              </a:rPr>
              <a:t>alentours</a:t>
            </a:r>
            <a:r>
              <a:rPr lang="en-US" sz="1600" dirty="0">
                <a:solidFill>
                  <a:srgbClr val="000000"/>
                </a:solidFill>
                <a:latin typeface="29LT Riwaya Informal"/>
                <a:ea typeface="29LT Riwaya Informal"/>
                <a:cs typeface="29LT Riwaya Informal"/>
                <a:sym typeface="29LT Riwaya Informal"/>
              </a:rPr>
              <a:t>.</a:t>
            </a:r>
          </a:p>
          <a:p>
            <a:pPr algn="just">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Madame </a:t>
            </a:r>
            <a:r>
              <a:rPr lang="en-US" sz="1600" dirty="0" err="1">
                <a:solidFill>
                  <a:srgbClr val="000000"/>
                </a:solidFill>
                <a:latin typeface="29LT Riwaya Informal"/>
                <a:ea typeface="29LT Riwaya Informal"/>
                <a:cs typeface="29LT Riwaya Informal"/>
                <a:sym typeface="29LT Riwaya Informal"/>
              </a:rPr>
              <a:t>Faumont</a:t>
            </a:r>
            <a:r>
              <a:rPr lang="en-US" sz="1600" dirty="0">
                <a:solidFill>
                  <a:srgbClr val="000000"/>
                </a:solidFill>
                <a:latin typeface="29LT Riwaya Informal"/>
                <a:ea typeface="29LT Riwaya Informal"/>
                <a:cs typeface="29LT Riwaya Informal"/>
                <a:sym typeface="29LT Riwaya Informal"/>
              </a:rPr>
              <a:t> a </a:t>
            </a:r>
            <a:r>
              <a:rPr lang="en-US" sz="1600" dirty="0" err="1">
                <a:solidFill>
                  <a:srgbClr val="000000"/>
                </a:solidFill>
                <a:latin typeface="29LT Riwaya Informal"/>
                <a:ea typeface="29LT Riwaya Informal"/>
                <a:cs typeface="29LT Riwaya Informal"/>
                <a:sym typeface="29LT Riwaya Informal"/>
              </a:rPr>
              <a:t>eu</a:t>
            </a:r>
            <a:r>
              <a:rPr lang="en-US" sz="1600" dirty="0">
                <a:solidFill>
                  <a:srgbClr val="000000"/>
                </a:solidFill>
                <a:latin typeface="29LT Riwaya Informal"/>
                <a:ea typeface="29LT Riwaya Informal"/>
                <a:cs typeface="29LT Riwaya Informal"/>
                <a:sym typeface="29LT Riwaya Informal"/>
              </a:rPr>
              <a:t> la </a:t>
            </a:r>
            <a:r>
              <a:rPr lang="en-US" sz="1600" dirty="0" err="1">
                <a:solidFill>
                  <a:srgbClr val="000000"/>
                </a:solidFill>
                <a:latin typeface="29LT Riwaya Informal"/>
                <a:ea typeface="29LT Riwaya Informal"/>
                <a:cs typeface="29LT Riwaya Informal"/>
                <a:sym typeface="29LT Riwaya Informal"/>
              </a:rPr>
              <a:t>jolie</a:t>
            </a:r>
            <a:r>
              <a:rPr lang="en-US" sz="1600" dirty="0">
                <a:solidFill>
                  <a:srgbClr val="000000"/>
                </a:solidFill>
                <a:latin typeface="29LT Riwaya Informal"/>
                <a:ea typeface="29LT Riwaya Informal"/>
                <a:cs typeface="29LT Riwaya Informal"/>
                <a:sym typeface="29LT Riwaya Informal"/>
              </a:rPr>
              <a:t> surprise de </a:t>
            </a:r>
            <a:r>
              <a:rPr lang="en-US" sz="1600" dirty="0" err="1">
                <a:solidFill>
                  <a:srgbClr val="000000"/>
                </a:solidFill>
                <a:latin typeface="29LT Riwaya Informal"/>
                <a:ea typeface="29LT Riwaya Informal"/>
                <a:cs typeface="29LT Riwaya Informal"/>
                <a:sym typeface="29LT Riwaya Informal"/>
              </a:rPr>
              <a:t>découvrir</a:t>
            </a:r>
            <a:r>
              <a:rPr lang="en-US" sz="1600" dirty="0">
                <a:solidFill>
                  <a:srgbClr val="000000"/>
                </a:solidFill>
                <a:latin typeface="29LT Riwaya Informal"/>
                <a:ea typeface="29LT Riwaya Informal"/>
                <a:cs typeface="29LT Riwaya Informal"/>
                <a:sym typeface="29LT Riwaya Informal"/>
              </a:rPr>
              <a:t> la coquille d’un petit </a:t>
            </a:r>
            <a:r>
              <a:rPr lang="en-US" sz="1600" dirty="0" err="1">
                <a:solidFill>
                  <a:srgbClr val="000000"/>
                </a:solidFill>
                <a:latin typeface="29LT Riwaya Informal"/>
                <a:ea typeface="29LT Riwaya Informal"/>
                <a:cs typeface="29LT Riwaya Informal"/>
                <a:sym typeface="29LT Riwaya Informal"/>
              </a:rPr>
              <a:t>œuf</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d’oiseau</a:t>
            </a:r>
            <a:r>
              <a:rPr lang="en-US" sz="1600" dirty="0">
                <a:solidFill>
                  <a:srgbClr val="000000"/>
                </a:solidFill>
                <a:latin typeface="29LT Riwaya Informal"/>
                <a:ea typeface="29LT Riwaya Informal"/>
                <a:cs typeface="29LT Riwaya Informal"/>
                <a:sym typeface="29LT Riwaya Informal"/>
              </a:rPr>
              <a:t> tombé du </a:t>
            </a:r>
            <a:r>
              <a:rPr lang="en-US" sz="1600" dirty="0" err="1">
                <a:solidFill>
                  <a:srgbClr val="000000"/>
                </a:solidFill>
                <a:latin typeface="29LT Riwaya Informal"/>
                <a:ea typeface="29LT Riwaya Informal"/>
                <a:cs typeface="29LT Riwaya Informal"/>
                <a:sym typeface="29LT Riwaya Informal"/>
              </a:rPr>
              <a:t>nid</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Souriante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elle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l’a</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délicatement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gardée</a:t>
            </a:r>
            <a:r>
              <a:rPr lang="en-US" sz="1600" dirty="0">
                <a:solidFill>
                  <a:srgbClr val="000000"/>
                </a:solidFill>
                <a:latin typeface="29LT Riwaya Informal"/>
                <a:ea typeface="29LT Riwaya Informal"/>
                <a:cs typeface="29LT Riwaya Informal"/>
                <a:sym typeface="29LT Riwaya Informal"/>
              </a:rPr>
              <a:t> au creux de </a:t>
            </a:r>
            <a:r>
              <a:rPr lang="en-US" sz="1600" dirty="0" err="1">
                <a:solidFill>
                  <a:srgbClr val="000000"/>
                </a:solidFill>
                <a:latin typeface="29LT Riwaya Informal"/>
                <a:ea typeface="29LT Riwaya Informal"/>
                <a:cs typeface="29LT Riwaya Informal"/>
                <a:sym typeface="29LT Riwaya Informal"/>
              </a:rPr>
              <a:t>sa</a:t>
            </a:r>
            <a:r>
              <a:rPr lang="en-US" sz="1600" dirty="0">
                <a:solidFill>
                  <a:srgbClr val="000000"/>
                </a:solidFill>
                <a:latin typeface="29LT Riwaya Informal"/>
                <a:ea typeface="29LT Riwaya Informal"/>
                <a:cs typeface="29LT Riwaya Informal"/>
                <a:sym typeface="29LT Riwaya Informal"/>
              </a:rPr>
              <a:t> main avant de </a:t>
            </a:r>
            <a:r>
              <a:rPr lang="en-US" sz="1600" dirty="0" err="1">
                <a:solidFill>
                  <a:srgbClr val="000000"/>
                </a:solidFill>
                <a:latin typeface="29LT Riwaya Informal"/>
                <a:ea typeface="29LT Riwaya Informal"/>
                <a:cs typeface="29LT Riwaya Informal"/>
                <a:sym typeface="29LT Riwaya Informal"/>
              </a:rPr>
              <a:t>venir</a:t>
            </a:r>
            <a:r>
              <a:rPr lang="en-US" sz="1600" dirty="0">
                <a:solidFill>
                  <a:srgbClr val="000000"/>
                </a:solidFill>
                <a:latin typeface="29LT Riwaya Informal"/>
                <a:ea typeface="29LT Riwaya Informal"/>
                <a:cs typeface="29LT Riwaya Informal"/>
                <a:sym typeface="29LT Riwaya Informal"/>
              </a:rPr>
              <a:t> nous la </a:t>
            </a:r>
            <a:r>
              <a:rPr lang="en-US" sz="1600" dirty="0" err="1">
                <a:solidFill>
                  <a:srgbClr val="000000"/>
                </a:solidFill>
                <a:latin typeface="29LT Riwaya Informal"/>
                <a:ea typeface="29LT Riwaya Informal"/>
                <a:cs typeface="29LT Riwaya Informal"/>
                <a:sym typeface="29LT Riwaya Informal"/>
              </a:rPr>
              <a:t>montrer</a:t>
            </a:r>
            <a:r>
              <a:rPr lang="en-US" sz="1600" dirty="0">
                <a:solidFill>
                  <a:srgbClr val="000000"/>
                </a:solidFill>
                <a:latin typeface="29LT Riwaya Informal"/>
                <a:ea typeface="29LT Riwaya Informal"/>
                <a:cs typeface="29LT Riwaya Informal"/>
                <a:sym typeface="29LT Riwaya Informal"/>
              </a:rPr>
              <a:t> avec beaucoup de </a:t>
            </a:r>
            <a:r>
              <a:rPr lang="en-US" sz="1600" dirty="0" err="1">
                <a:solidFill>
                  <a:srgbClr val="000000"/>
                </a:solidFill>
                <a:latin typeface="29LT Riwaya Informal"/>
                <a:ea typeface="29LT Riwaya Informal"/>
                <a:cs typeface="29LT Riwaya Informal"/>
                <a:sym typeface="29LT Riwaya Informal"/>
              </a:rPr>
              <a:t>fierté</a:t>
            </a:r>
            <a:r>
              <a:rPr lang="en-US" sz="1600" dirty="0">
                <a:solidFill>
                  <a:srgbClr val="000000"/>
                </a:solidFill>
                <a:latin typeface="29LT Riwaya Informal"/>
                <a:ea typeface="29LT Riwaya Informal"/>
                <a:cs typeface="29LT Riwaya Informal"/>
                <a:sym typeface="29LT Riwaya Informal"/>
              </a:rPr>
              <a:t>. Ce petit instant a </a:t>
            </a:r>
            <a:r>
              <a:rPr lang="en-US" sz="1600" dirty="0" err="1">
                <a:solidFill>
                  <a:srgbClr val="000000"/>
                </a:solidFill>
                <a:latin typeface="29LT Riwaya Informal"/>
                <a:ea typeface="29LT Riwaya Informal"/>
                <a:cs typeface="29LT Riwaya Informal"/>
                <a:sym typeface="29LT Riwaya Informal"/>
              </a:rPr>
              <a:t>suscité</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curiosité</a:t>
            </a:r>
            <a:r>
              <a:rPr lang="en-US" sz="1600" dirty="0">
                <a:solidFill>
                  <a:srgbClr val="000000"/>
                </a:solidFill>
                <a:latin typeface="29LT Riwaya Informal"/>
                <a:ea typeface="29LT Riwaya Informal"/>
                <a:cs typeface="29LT Riwaya Informal"/>
                <a:sym typeface="29LT Riwaya Informal"/>
              </a:rPr>
              <a:t> au sein du </a:t>
            </a:r>
            <a:r>
              <a:rPr lang="en-US" sz="1600" dirty="0" err="1">
                <a:solidFill>
                  <a:srgbClr val="000000"/>
                </a:solidFill>
                <a:latin typeface="29LT Riwaya Informal"/>
                <a:ea typeface="29LT Riwaya Informal"/>
                <a:cs typeface="29LT Riwaya Informal"/>
                <a:sym typeface="29LT Riwaya Informal"/>
              </a:rPr>
              <a:t>groupe</a:t>
            </a:r>
            <a:r>
              <a:rPr lang="en-US" sz="1600" dirty="0">
                <a:solidFill>
                  <a:srgbClr val="000000"/>
                </a:solidFill>
                <a:latin typeface="29LT Riwaya Informal"/>
                <a:ea typeface="29LT Riwaya Informal"/>
                <a:cs typeface="29LT Riwaya Informal"/>
                <a:sym typeface="29LT Riwaya Informal"/>
              </a:rPr>
              <a:t>.</a:t>
            </a:r>
          </a:p>
          <a:p>
            <a:pPr algn="just">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Madame </a:t>
            </a:r>
            <a:r>
              <a:rPr lang="en-US" sz="1600" dirty="0" err="1">
                <a:solidFill>
                  <a:srgbClr val="000000"/>
                </a:solidFill>
                <a:latin typeface="29LT Riwaya Informal"/>
                <a:ea typeface="29LT Riwaya Informal"/>
                <a:cs typeface="29LT Riwaya Informal"/>
                <a:sym typeface="29LT Riwaya Informal"/>
              </a:rPr>
              <a:t>Alquier</a:t>
            </a:r>
            <a:r>
              <a:rPr lang="en-US" sz="1600" dirty="0">
                <a:solidFill>
                  <a:srgbClr val="000000"/>
                </a:solidFill>
                <a:latin typeface="29LT Riwaya Informal"/>
                <a:ea typeface="29LT Riwaya Informal"/>
                <a:cs typeface="29LT Riwaya Informal"/>
                <a:sym typeface="29LT Riwaya Informal"/>
              </a:rPr>
              <a:t> a, quant à </a:t>
            </a:r>
            <a:r>
              <a:rPr lang="en-US" sz="1600" dirty="0" err="1">
                <a:solidFill>
                  <a:srgbClr val="000000"/>
                </a:solidFill>
                <a:latin typeface="29LT Riwaya Informal"/>
                <a:ea typeface="29LT Riwaya Informal"/>
                <a:cs typeface="29LT Riwaya Informal"/>
                <a:sym typeface="29LT Riwaya Informal"/>
              </a:rPr>
              <a:t>elle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profité</a:t>
            </a:r>
            <a:r>
              <a:rPr lang="en-US" sz="1600" dirty="0">
                <a:solidFill>
                  <a:srgbClr val="000000"/>
                </a:solidFill>
                <a:latin typeface="29LT Riwaya Informal"/>
                <a:ea typeface="29LT Riwaya Informal"/>
                <a:cs typeface="29LT Riwaya Informal"/>
                <a:sym typeface="29LT Riwaya Informal"/>
              </a:rPr>
              <a:t> de la promenade à son </a:t>
            </a:r>
            <a:r>
              <a:rPr lang="en-US" sz="1600" dirty="0" err="1">
                <a:solidFill>
                  <a:srgbClr val="000000"/>
                </a:solidFill>
                <a:latin typeface="29LT Riwaya Informal"/>
                <a:ea typeface="29LT Riwaya Informal"/>
                <a:cs typeface="29LT Riwaya Informal"/>
                <a:sym typeface="29LT Riwaya Informal"/>
              </a:rPr>
              <a:t>rythme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prenant</a:t>
            </a:r>
            <a:r>
              <a:rPr lang="en-US" sz="1600" dirty="0">
                <a:solidFill>
                  <a:srgbClr val="000000"/>
                </a:solidFill>
                <a:latin typeface="29LT Riwaya Informal"/>
                <a:ea typeface="29LT Riwaya Informal"/>
                <a:cs typeface="29LT Riwaya Informal"/>
                <a:sym typeface="29LT Riwaya Informal"/>
              </a:rPr>
              <a:t> le temps de faire des pauses </a:t>
            </a:r>
            <a:r>
              <a:rPr lang="en-US" sz="1600" dirty="0" err="1">
                <a:solidFill>
                  <a:srgbClr val="000000"/>
                </a:solidFill>
                <a:latin typeface="29LT Riwaya Informal"/>
                <a:ea typeface="29LT Riwaya Informal"/>
                <a:cs typeface="29LT Riwaya Informal"/>
                <a:sym typeface="29LT Riwaya Informal"/>
              </a:rPr>
              <a:t>régulières</a:t>
            </a:r>
            <a:r>
              <a:rPr lang="en-US" sz="1600" dirty="0">
                <a:solidFill>
                  <a:srgbClr val="000000"/>
                </a:solidFill>
                <a:latin typeface="29LT Riwaya Informal"/>
                <a:ea typeface="29LT Riwaya Informal"/>
                <a:cs typeface="29LT Riwaya Informal"/>
                <a:sym typeface="29LT Riwaya Informal"/>
              </a:rPr>
              <a:t> sur les bancs du jardin. </a:t>
            </a:r>
          </a:p>
          <a:p>
            <a:pPr algn="just">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Monsieur </a:t>
            </a:r>
            <a:r>
              <a:rPr lang="en-US" sz="1600" dirty="0" err="1">
                <a:solidFill>
                  <a:srgbClr val="000000"/>
                </a:solidFill>
                <a:latin typeface="29LT Riwaya Informal"/>
                <a:ea typeface="29LT Riwaya Informal"/>
                <a:cs typeface="29LT Riwaya Informal"/>
                <a:sym typeface="29LT Riwaya Informal"/>
              </a:rPr>
              <a:t>Lavau</a:t>
            </a:r>
            <a:r>
              <a:rPr lang="en-US" sz="1600" dirty="0">
                <a:solidFill>
                  <a:srgbClr val="000000"/>
                </a:solidFill>
                <a:latin typeface="29LT Riwaya Informal"/>
                <a:ea typeface="29LT Riwaya Informal"/>
                <a:cs typeface="29LT Riwaya Informal"/>
                <a:sym typeface="29LT Riwaya Informal"/>
              </a:rPr>
              <a:t> et Monsieur </a:t>
            </a:r>
            <a:r>
              <a:rPr lang="en-US" sz="1600" dirty="0" err="1">
                <a:solidFill>
                  <a:srgbClr val="000000"/>
                </a:solidFill>
                <a:latin typeface="29LT Riwaya Informal"/>
                <a:ea typeface="29LT Riwaya Informal"/>
                <a:cs typeface="29LT Riwaya Informal"/>
                <a:sym typeface="29LT Riwaya Informal"/>
              </a:rPr>
              <a:t>Robertou</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ont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marché</a:t>
            </a:r>
            <a:r>
              <a:rPr lang="en-US" sz="1600" dirty="0">
                <a:solidFill>
                  <a:srgbClr val="000000"/>
                </a:solidFill>
                <a:latin typeface="29LT Riwaya Informal"/>
                <a:ea typeface="29LT Riwaya Informal"/>
                <a:cs typeface="29LT Riwaya Informal"/>
                <a:sym typeface="29LT Riwaya Informal"/>
              </a:rPr>
              <a:t> avec entrain et </a:t>
            </a:r>
            <a:r>
              <a:rPr lang="en-US" sz="1600" dirty="0" err="1">
                <a:solidFill>
                  <a:srgbClr val="000000"/>
                </a:solidFill>
                <a:latin typeface="29LT Riwaya Informal"/>
                <a:ea typeface="29LT Riwaya Informal"/>
                <a:cs typeface="29LT Riwaya Informal"/>
                <a:sym typeface="29LT Riwaya Informal"/>
              </a:rPr>
              <a:t>énergie</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Ils</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ont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salué</a:t>
            </a:r>
            <a:r>
              <a:rPr lang="en-US" sz="1600" dirty="0">
                <a:solidFill>
                  <a:srgbClr val="000000"/>
                </a:solidFill>
                <a:latin typeface="29LT Riwaya Informal"/>
                <a:ea typeface="29LT Riwaya Informal"/>
                <a:cs typeface="29LT Riwaya Informal"/>
                <a:sym typeface="29LT Riwaya Informal"/>
              </a:rPr>
              <a:t> Monsieur Platon, visible </a:t>
            </a:r>
            <a:r>
              <a:rPr lang="en-US" sz="1600" dirty="0" err="1">
                <a:solidFill>
                  <a:srgbClr val="000000"/>
                </a:solidFill>
                <a:latin typeface="29LT Riwaya Informal"/>
                <a:ea typeface="29LT Riwaya Informal"/>
                <a:cs typeface="29LT Riwaya Informal"/>
                <a:sym typeface="29LT Riwaya Informal"/>
              </a:rPr>
              <a:t>depuis</a:t>
            </a:r>
            <a:r>
              <a:rPr lang="en-US" sz="1600" dirty="0">
                <a:solidFill>
                  <a:srgbClr val="000000"/>
                </a:solidFill>
                <a:latin typeface="29LT Riwaya Informal"/>
                <a:ea typeface="29LT Riwaya Informal"/>
                <a:cs typeface="29LT Riwaya Informal"/>
                <a:sym typeface="29LT Riwaya Informal"/>
              </a:rPr>
              <a:t> son </a:t>
            </a:r>
            <a:r>
              <a:rPr lang="en-US" sz="1600" dirty="0" err="1">
                <a:solidFill>
                  <a:srgbClr val="000000"/>
                </a:solidFill>
                <a:latin typeface="29LT Riwaya Informal"/>
                <a:ea typeface="29LT Riwaya Informal"/>
                <a:cs typeface="29LT Riwaya Informal"/>
                <a:sym typeface="29LT Riwaya Informal"/>
              </a:rPr>
              <a:t>balcon</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créant</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ainsi</a:t>
            </a:r>
            <a:r>
              <a:rPr lang="en-US" sz="1600" dirty="0">
                <a:solidFill>
                  <a:srgbClr val="000000"/>
                </a:solidFill>
                <a:latin typeface="29LT Riwaya Informal"/>
                <a:ea typeface="29LT Riwaya Informal"/>
                <a:cs typeface="29LT Riwaya Informal"/>
                <a:sym typeface="29LT Riwaya Informal"/>
              </a:rPr>
              <a:t> un petit moment de lien et de </a:t>
            </a:r>
            <a:r>
              <a:rPr lang="en-US" sz="1600" dirty="0" err="1">
                <a:solidFill>
                  <a:srgbClr val="000000"/>
                </a:solidFill>
                <a:latin typeface="29LT Riwaya Informal"/>
                <a:ea typeface="29LT Riwaya Informal"/>
                <a:cs typeface="29LT Riwaya Informal"/>
                <a:sym typeface="29LT Riwaya Informal"/>
              </a:rPr>
              <a:t>convivialité</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supplémentaire</a:t>
            </a:r>
            <a:r>
              <a:rPr lang="en-US" sz="1600" dirty="0">
                <a:solidFill>
                  <a:srgbClr val="000000"/>
                </a:solidFill>
                <a:latin typeface="29LT Riwaya Informal"/>
                <a:ea typeface="29LT Riwaya Informal"/>
                <a:cs typeface="29LT Riwaya Informal"/>
                <a:sym typeface="29LT Riwaya Informal"/>
              </a:rPr>
              <a:t>.</a:t>
            </a:r>
          </a:p>
          <a:p>
            <a:pPr algn="just">
              <a:lnSpc>
                <a:spcPts val="2240"/>
              </a:lnSpc>
              <a:spcBef>
                <a:spcPct val="0"/>
              </a:spcBef>
            </a:pPr>
            <a:r>
              <a:rPr lang="en-US" sz="1600" dirty="0">
                <a:solidFill>
                  <a:srgbClr val="000000"/>
                </a:solidFill>
                <a:latin typeface="29LT Riwaya Informal"/>
                <a:ea typeface="29LT Riwaya Informal"/>
                <a:cs typeface="29LT Riwaya Informal"/>
                <a:sym typeface="29LT Riwaya Informal"/>
              </a:rPr>
              <a:t>Cette promenade simple a </a:t>
            </a:r>
            <a:r>
              <a:rPr lang="en-US" sz="1600" dirty="0" err="1">
                <a:solidFill>
                  <a:srgbClr val="000000"/>
                </a:solidFill>
                <a:latin typeface="29LT Riwaya Informal"/>
                <a:ea typeface="29LT Riwaya Informal"/>
                <a:cs typeface="29LT Riwaya Informal"/>
                <a:sym typeface="29LT Riwaya Informal"/>
              </a:rPr>
              <a:t>été</a:t>
            </a:r>
            <a:r>
              <a:rPr lang="en-US" sz="1600" dirty="0">
                <a:solidFill>
                  <a:srgbClr val="000000"/>
                </a:solidFill>
                <a:latin typeface="29LT Riwaya Informal"/>
                <a:ea typeface="29LT Riwaya Informal"/>
                <a:cs typeface="29LT Riwaya Informal"/>
                <a:sym typeface="29LT Riwaya Informal"/>
              </a:rPr>
              <a:t> un </a:t>
            </a:r>
            <a:r>
              <a:rPr lang="en-US" sz="1600" dirty="0" err="1">
                <a:solidFill>
                  <a:srgbClr val="000000"/>
                </a:solidFill>
                <a:latin typeface="29LT Riwaya Informal"/>
                <a:ea typeface="29LT Riwaya Informal"/>
                <a:cs typeface="29LT Riwaya Informal"/>
                <a:sym typeface="29LT Riwaya Informal"/>
              </a:rPr>
              <a:t>agréable</a:t>
            </a:r>
            <a:r>
              <a:rPr lang="en-US" sz="1600" dirty="0">
                <a:solidFill>
                  <a:srgbClr val="000000"/>
                </a:solidFill>
                <a:latin typeface="29LT Riwaya Informal"/>
                <a:ea typeface="29LT Riwaya Informal"/>
                <a:cs typeface="29LT Riwaya Informal"/>
                <a:sym typeface="29LT Riwaya Informal"/>
              </a:rPr>
              <a:t> moment </a:t>
            </a:r>
            <a:r>
              <a:rPr lang="en-US" sz="1600" dirty="0" err="1">
                <a:solidFill>
                  <a:srgbClr val="000000"/>
                </a:solidFill>
                <a:latin typeface="29LT Riwaya Informal"/>
                <a:ea typeface="29LT Riwaya Informal"/>
                <a:cs typeface="29LT Riwaya Informal"/>
                <a:sym typeface="29LT Riwaya Informal"/>
              </a:rPr>
              <a:t>partagé</a:t>
            </a:r>
            <a:r>
              <a:rPr lang="en-US" sz="1600" dirty="0">
                <a:solidFill>
                  <a:srgbClr val="000000"/>
                </a:solidFill>
                <a:latin typeface="29LT Riwaya Informal"/>
                <a:ea typeface="29LT Riwaya Informal"/>
                <a:cs typeface="29LT Riwaya Informal"/>
                <a:sym typeface="29LT Riwaya Informal"/>
              </a:rPr>
              <a:t>, </a:t>
            </a:r>
            <a:r>
              <a:rPr lang="en-US" sz="1600" dirty="0" err="1">
                <a:solidFill>
                  <a:srgbClr val="000000"/>
                </a:solidFill>
                <a:latin typeface="29LT Riwaya Informal"/>
                <a:ea typeface="29LT Riwaya Informal"/>
                <a:cs typeface="29LT Riwaya Informal"/>
                <a:sym typeface="29LT Riwaya Informal"/>
              </a:rPr>
              <a:t>permettant</a:t>
            </a:r>
            <a:r>
              <a:rPr lang="en-US" sz="1600" dirty="0">
                <a:solidFill>
                  <a:srgbClr val="000000"/>
                </a:solidFill>
                <a:latin typeface="29LT Riwaya Informal"/>
                <a:ea typeface="29LT Riwaya Informal"/>
                <a:cs typeface="29LT Riwaya Informal"/>
                <a:sym typeface="29LT Riwaya Informal"/>
              </a:rPr>
              <a:t> de profiter ensemble du jardin </a:t>
            </a:r>
            <a:r>
              <a:rPr lang="en-US" sz="1600" dirty="0" err="1">
                <a:solidFill>
                  <a:srgbClr val="000000"/>
                </a:solidFill>
                <a:latin typeface="29LT Riwaya Informal"/>
                <a:ea typeface="29LT Riwaya Informal"/>
                <a:cs typeface="29LT Riwaya Informal"/>
                <a:sym typeface="29LT Riwaya Informal"/>
              </a:rPr>
              <a:t>en</a:t>
            </a:r>
            <a:r>
              <a:rPr lang="en-US" sz="1600" dirty="0">
                <a:solidFill>
                  <a:srgbClr val="000000"/>
                </a:solidFill>
                <a:latin typeface="29LT Riwaya Informal"/>
                <a:ea typeface="29LT Riwaya Informal"/>
                <a:cs typeface="29LT Riwaya Informal"/>
                <a:sym typeface="29LT Riwaya Informal"/>
              </a:rPr>
              <a:t> fleurs sous un soleil </a:t>
            </a:r>
            <a:r>
              <a:rPr lang="en-US" sz="1600" dirty="0" err="1">
                <a:solidFill>
                  <a:srgbClr val="000000"/>
                </a:solidFill>
                <a:latin typeface="29LT Riwaya Informal"/>
                <a:ea typeface="29LT Riwaya Informal"/>
                <a:cs typeface="29LT Riwaya Informal"/>
                <a:sym typeface="29LT Riwaya Informal"/>
              </a:rPr>
              <a:t>présent</a:t>
            </a:r>
            <a:r>
              <a:rPr lang="en-US" sz="1600" dirty="0">
                <a:solidFill>
                  <a:srgbClr val="000000"/>
                </a:solidFill>
                <a:latin typeface="29LT Riwaya Informal"/>
                <a:ea typeface="29LT Riwaya Informal"/>
                <a:cs typeface="29LT Riwaya Informal"/>
                <a:sym typeface="29LT Riwaya Informal"/>
              </a:rPr>
              <a:t> tout au long de la sortie</a:t>
            </a:r>
          </a:p>
          <a:p>
            <a:pPr algn="just">
              <a:lnSpc>
                <a:spcPts val="2240"/>
              </a:lnSpc>
              <a:spcBef>
                <a:spcPct val="0"/>
              </a:spcBef>
            </a:pPr>
            <a:endParaRPr lang="en-US" sz="1600" dirty="0">
              <a:solidFill>
                <a:srgbClr val="000000"/>
              </a:solidFill>
              <a:latin typeface="29LT Riwaya Informal"/>
              <a:ea typeface="29LT Riwaya Informal"/>
              <a:cs typeface="29LT Riwaya Informal"/>
              <a:sym typeface="29LT Riwaya Informal"/>
            </a:endParaRPr>
          </a:p>
        </p:txBody>
      </p:sp>
      <p:sp>
        <p:nvSpPr>
          <p:cNvPr id="8" name="TextBox 8"/>
          <p:cNvSpPr txBox="1"/>
          <p:nvPr/>
        </p:nvSpPr>
        <p:spPr>
          <a:xfrm>
            <a:off x="1772483" y="490309"/>
            <a:ext cx="6742033" cy="504826"/>
          </a:xfrm>
          <a:prstGeom prst="rect">
            <a:avLst/>
          </a:prstGeom>
        </p:spPr>
        <p:txBody>
          <a:bodyPr lIns="0" tIns="0" rIns="0" bIns="0" rtlCol="0" anchor="t">
            <a:spAutoFit/>
          </a:bodyPr>
          <a:lstStyle/>
          <a:p>
            <a:pPr algn="ctr">
              <a:lnSpc>
                <a:spcPts val="4199"/>
              </a:lnSpc>
              <a:spcBef>
                <a:spcPct val="0"/>
              </a:spcBef>
            </a:pPr>
            <a:r>
              <a:rPr lang="en-US" sz="2999">
                <a:solidFill>
                  <a:srgbClr val="6A39D0"/>
                </a:solidFill>
                <a:latin typeface="29LT Riwaya Informal"/>
                <a:ea typeface="29LT Riwaya Informal"/>
                <a:cs typeface="29LT Riwaya Informal"/>
                <a:sym typeface="29LT Riwaya Informal"/>
              </a:rPr>
              <a:t>Balade printanière dans le jardin de l’EHPAD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37200" y="11257127"/>
            <a:ext cx="981013" cy="1447593"/>
          </a:xfrm>
          <a:custGeom>
            <a:avLst/>
            <a:gdLst/>
            <a:ahLst/>
            <a:cxnLst/>
            <a:rect l="l" t="t" r="r" b="b"/>
            <a:pathLst>
              <a:path w="981013" h="1447593">
                <a:moveTo>
                  <a:pt x="0" y="0"/>
                </a:moveTo>
                <a:lnTo>
                  <a:pt x="981013" y="0"/>
                </a:lnTo>
                <a:lnTo>
                  <a:pt x="981013" y="1447593"/>
                </a:lnTo>
                <a:lnTo>
                  <a:pt x="0" y="1447593"/>
                </a:lnTo>
                <a:lnTo>
                  <a:pt x="0" y="0"/>
                </a:lnTo>
                <a:close/>
              </a:path>
            </a:pathLst>
          </a:custGeom>
          <a:blipFill>
            <a:blip r:embed="rId2"/>
            <a:stretch>
              <a:fillRect/>
            </a:stretch>
          </a:blipFill>
        </p:spPr>
        <p:txBody>
          <a:bodyPr/>
          <a:lstStyle/>
          <a:p>
            <a:endParaRPr lang="fr-FR"/>
          </a:p>
        </p:txBody>
      </p:sp>
      <p:sp>
        <p:nvSpPr>
          <p:cNvPr id="3" name="Freeform 3"/>
          <p:cNvSpPr/>
          <p:nvPr/>
        </p:nvSpPr>
        <p:spPr>
          <a:xfrm>
            <a:off x="151675" y="10868833"/>
            <a:ext cx="1397212" cy="1698558"/>
          </a:xfrm>
          <a:custGeom>
            <a:avLst/>
            <a:gdLst/>
            <a:ahLst/>
            <a:cxnLst/>
            <a:rect l="l" t="t" r="r" b="b"/>
            <a:pathLst>
              <a:path w="1397212" h="1698558">
                <a:moveTo>
                  <a:pt x="0" y="0"/>
                </a:moveTo>
                <a:lnTo>
                  <a:pt x="1397212" y="0"/>
                </a:lnTo>
                <a:lnTo>
                  <a:pt x="1397212" y="1698558"/>
                </a:lnTo>
                <a:lnTo>
                  <a:pt x="0" y="16985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r-FR"/>
          </a:p>
        </p:txBody>
      </p:sp>
      <p:pic>
        <p:nvPicPr>
          <p:cNvPr id="4" name="Picture 4"/>
          <p:cNvPicPr>
            <a:picLocks noChangeAspect="1"/>
          </p:cNvPicPr>
          <p:nvPr/>
        </p:nvPicPr>
        <p:blipFill>
          <a:blip r:embed="rId4"/>
          <a:stretch>
            <a:fillRect/>
          </a:stretch>
        </p:blipFill>
        <p:spPr>
          <a:xfrm>
            <a:off x="6920425" y="5066599"/>
            <a:ext cx="2425412" cy="2503651"/>
          </a:xfrm>
          <a:prstGeom prst="rect">
            <a:avLst/>
          </a:prstGeom>
        </p:spPr>
      </p:pic>
      <p:pic>
        <p:nvPicPr>
          <p:cNvPr id="5" name="Picture 5"/>
          <p:cNvPicPr>
            <a:picLocks noChangeAspect="1"/>
          </p:cNvPicPr>
          <p:nvPr/>
        </p:nvPicPr>
        <p:blipFill>
          <a:blip r:embed="rId5"/>
          <a:stretch>
            <a:fillRect/>
          </a:stretch>
        </p:blipFill>
        <p:spPr>
          <a:xfrm>
            <a:off x="954912" y="5144738"/>
            <a:ext cx="2338656" cy="2281814"/>
          </a:xfrm>
          <a:prstGeom prst="rect">
            <a:avLst/>
          </a:prstGeom>
        </p:spPr>
      </p:pic>
      <p:sp>
        <p:nvSpPr>
          <p:cNvPr id="6" name="Freeform 6"/>
          <p:cNvSpPr/>
          <p:nvPr/>
        </p:nvSpPr>
        <p:spPr>
          <a:xfrm>
            <a:off x="1149800" y="930553"/>
            <a:ext cx="7987400" cy="4344683"/>
          </a:xfrm>
          <a:custGeom>
            <a:avLst/>
            <a:gdLst/>
            <a:ahLst/>
            <a:cxnLst/>
            <a:rect l="l" t="t" r="r" b="b"/>
            <a:pathLst>
              <a:path w="7987400" h="4344683">
                <a:moveTo>
                  <a:pt x="0" y="0"/>
                </a:moveTo>
                <a:lnTo>
                  <a:pt x="7987400" y="0"/>
                </a:lnTo>
                <a:lnTo>
                  <a:pt x="7987400" y="4344684"/>
                </a:lnTo>
                <a:lnTo>
                  <a:pt x="0" y="4344684"/>
                </a:lnTo>
                <a:lnTo>
                  <a:pt x="0" y="0"/>
                </a:lnTo>
                <a:close/>
              </a:path>
            </a:pathLst>
          </a:custGeom>
          <a:blipFill>
            <a:blip r:embed="rId6"/>
            <a:stretch>
              <a:fillRect l="-2235" t="-2797" b="-2797"/>
            </a:stretch>
          </a:blipFill>
        </p:spPr>
        <p:txBody>
          <a:bodyPr/>
          <a:lstStyle/>
          <a:p>
            <a:endParaRPr lang="fr-FR"/>
          </a:p>
        </p:txBody>
      </p:sp>
      <p:sp>
        <p:nvSpPr>
          <p:cNvPr id="7" name="Freeform 7"/>
          <p:cNvSpPr/>
          <p:nvPr/>
        </p:nvSpPr>
        <p:spPr>
          <a:xfrm>
            <a:off x="3098680" y="5386187"/>
            <a:ext cx="4089639" cy="1841489"/>
          </a:xfrm>
          <a:custGeom>
            <a:avLst/>
            <a:gdLst/>
            <a:ahLst/>
            <a:cxnLst/>
            <a:rect l="l" t="t" r="r" b="b"/>
            <a:pathLst>
              <a:path w="4089639" h="1841489">
                <a:moveTo>
                  <a:pt x="0" y="0"/>
                </a:moveTo>
                <a:lnTo>
                  <a:pt x="4089640" y="0"/>
                </a:lnTo>
                <a:lnTo>
                  <a:pt x="4089640" y="1841488"/>
                </a:lnTo>
                <a:lnTo>
                  <a:pt x="0" y="1841488"/>
                </a:lnTo>
                <a:lnTo>
                  <a:pt x="0" y="0"/>
                </a:lnTo>
                <a:close/>
              </a:path>
            </a:pathLst>
          </a:custGeom>
          <a:blipFill>
            <a:blip r:embed="rId7"/>
            <a:stretch>
              <a:fillRect/>
            </a:stretch>
          </a:blipFill>
        </p:spPr>
        <p:txBody>
          <a:bodyPr/>
          <a:lstStyle/>
          <a:p>
            <a:endParaRPr lang="fr-FR"/>
          </a:p>
        </p:txBody>
      </p:sp>
      <p:sp>
        <p:nvSpPr>
          <p:cNvPr id="8" name="Freeform 8"/>
          <p:cNvSpPr/>
          <p:nvPr/>
        </p:nvSpPr>
        <p:spPr>
          <a:xfrm>
            <a:off x="517667" y="7526939"/>
            <a:ext cx="3213148" cy="2473504"/>
          </a:xfrm>
          <a:custGeom>
            <a:avLst/>
            <a:gdLst/>
            <a:ahLst/>
            <a:cxnLst/>
            <a:rect l="l" t="t" r="r" b="b"/>
            <a:pathLst>
              <a:path w="3213148" h="2473504">
                <a:moveTo>
                  <a:pt x="0" y="0"/>
                </a:moveTo>
                <a:lnTo>
                  <a:pt x="3213147" y="0"/>
                </a:lnTo>
                <a:lnTo>
                  <a:pt x="3213147" y="2473504"/>
                </a:lnTo>
                <a:lnTo>
                  <a:pt x="0" y="2473504"/>
                </a:lnTo>
                <a:lnTo>
                  <a:pt x="0" y="0"/>
                </a:lnTo>
                <a:close/>
              </a:path>
            </a:pathLst>
          </a:custGeom>
          <a:blipFill>
            <a:blip r:embed="rId8"/>
            <a:stretch>
              <a:fillRect l="-14018" r="-57049"/>
            </a:stretch>
          </a:blipFill>
        </p:spPr>
        <p:txBody>
          <a:bodyPr/>
          <a:lstStyle/>
          <a:p>
            <a:endParaRPr lang="fr-FR"/>
          </a:p>
        </p:txBody>
      </p:sp>
      <p:sp>
        <p:nvSpPr>
          <p:cNvPr id="9" name="Freeform 9"/>
          <p:cNvSpPr/>
          <p:nvPr/>
        </p:nvSpPr>
        <p:spPr>
          <a:xfrm>
            <a:off x="1705762" y="10133793"/>
            <a:ext cx="5144023" cy="2356107"/>
          </a:xfrm>
          <a:custGeom>
            <a:avLst/>
            <a:gdLst/>
            <a:ahLst/>
            <a:cxnLst/>
            <a:rect l="l" t="t" r="r" b="b"/>
            <a:pathLst>
              <a:path w="5144023" h="2356107">
                <a:moveTo>
                  <a:pt x="0" y="0"/>
                </a:moveTo>
                <a:lnTo>
                  <a:pt x="5144023" y="0"/>
                </a:lnTo>
                <a:lnTo>
                  <a:pt x="5144023" y="2356107"/>
                </a:lnTo>
                <a:lnTo>
                  <a:pt x="0" y="2356107"/>
                </a:lnTo>
                <a:lnTo>
                  <a:pt x="0" y="0"/>
                </a:lnTo>
                <a:close/>
              </a:path>
            </a:pathLst>
          </a:custGeom>
          <a:blipFill>
            <a:blip r:embed="rId9"/>
            <a:stretch>
              <a:fillRect l="-24545" r="-22221" b="-44283"/>
            </a:stretch>
          </a:blipFill>
        </p:spPr>
        <p:txBody>
          <a:bodyPr/>
          <a:lstStyle/>
          <a:p>
            <a:endParaRPr lang="fr-FR"/>
          </a:p>
        </p:txBody>
      </p:sp>
      <p:sp>
        <p:nvSpPr>
          <p:cNvPr id="10" name="Freeform 10"/>
          <p:cNvSpPr/>
          <p:nvPr/>
        </p:nvSpPr>
        <p:spPr>
          <a:xfrm>
            <a:off x="4198614" y="7341975"/>
            <a:ext cx="2014819" cy="2658468"/>
          </a:xfrm>
          <a:custGeom>
            <a:avLst/>
            <a:gdLst/>
            <a:ahLst/>
            <a:cxnLst/>
            <a:rect l="l" t="t" r="r" b="b"/>
            <a:pathLst>
              <a:path w="2014819" h="2658468">
                <a:moveTo>
                  <a:pt x="0" y="0"/>
                </a:moveTo>
                <a:lnTo>
                  <a:pt x="2014819" y="0"/>
                </a:lnTo>
                <a:lnTo>
                  <a:pt x="2014819" y="2658468"/>
                </a:lnTo>
                <a:lnTo>
                  <a:pt x="0" y="2658468"/>
                </a:lnTo>
                <a:lnTo>
                  <a:pt x="0" y="0"/>
                </a:lnTo>
                <a:close/>
              </a:path>
            </a:pathLst>
          </a:custGeom>
          <a:blipFill>
            <a:blip r:embed="rId10"/>
            <a:stretch>
              <a:fillRect l="-16258" t="-79737" r="-11226" b="-34836"/>
            </a:stretch>
          </a:blipFill>
        </p:spPr>
        <p:txBody>
          <a:bodyPr/>
          <a:lstStyle/>
          <a:p>
            <a:endParaRPr lang="fr-FR"/>
          </a:p>
        </p:txBody>
      </p:sp>
      <p:sp>
        <p:nvSpPr>
          <p:cNvPr id="11" name="Freeform 11"/>
          <p:cNvSpPr/>
          <p:nvPr/>
        </p:nvSpPr>
        <p:spPr>
          <a:xfrm rot="-3394858">
            <a:off x="7043061" y="6868458"/>
            <a:ext cx="1900862" cy="3016194"/>
          </a:xfrm>
          <a:custGeom>
            <a:avLst/>
            <a:gdLst/>
            <a:ahLst/>
            <a:cxnLst/>
            <a:rect l="l" t="t" r="r" b="b"/>
            <a:pathLst>
              <a:path w="1900862" h="3016194">
                <a:moveTo>
                  <a:pt x="0" y="0"/>
                </a:moveTo>
                <a:lnTo>
                  <a:pt x="1900862" y="0"/>
                </a:lnTo>
                <a:lnTo>
                  <a:pt x="1900862" y="3016194"/>
                </a:lnTo>
                <a:lnTo>
                  <a:pt x="0" y="3016194"/>
                </a:lnTo>
                <a:lnTo>
                  <a:pt x="0" y="0"/>
                </a:lnTo>
                <a:close/>
              </a:path>
            </a:pathLst>
          </a:custGeom>
          <a:blipFill>
            <a:blip r:embed="rId11"/>
            <a:stretch>
              <a:fillRect b="-39961"/>
            </a:stretch>
          </a:blipFill>
        </p:spPr>
        <p:txBody>
          <a:bodyPr/>
          <a:lstStyle/>
          <a:p>
            <a:endParaRPr lang="fr-FR"/>
          </a:p>
        </p:txBody>
      </p:sp>
      <p:sp>
        <p:nvSpPr>
          <p:cNvPr id="12" name="Freeform 12"/>
          <p:cNvSpPr/>
          <p:nvPr/>
        </p:nvSpPr>
        <p:spPr>
          <a:xfrm>
            <a:off x="6971769" y="9007211"/>
            <a:ext cx="2043446" cy="2973712"/>
          </a:xfrm>
          <a:custGeom>
            <a:avLst/>
            <a:gdLst/>
            <a:ahLst/>
            <a:cxnLst/>
            <a:rect l="l" t="t" r="r" b="b"/>
            <a:pathLst>
              <a:path w="2043446" h="2973712">
                <a:moveTo>
                  <a:pt x="0" y="0"/>
                </a:moveTo>
                <a:lnTo>
                  <a:pt x="2043446" y="0"/>
                </a:lnTo>
                <a:lnTo>
                  <a:pt x="2043446" y="2973712"/>
                </a:lnTo>
                <a:lnTo>
                  <a:pt x="0" y="2973712"/>
                </a:lnTo>
                <a:lnTo>
                  <a:pt x="0" y="0"/>
                </a:lnTo>
                <a:close/>
              </a:path>
            </a:pathLst>
          </a:custGeom>
          <a:blipFill>
            <a:blip r:embed="rId12"/>
            <a:stretch>
              <a:fillRect l="-9656" t="-37800" b="-29544"/>
            </a:stretch>
          </a:blipFill>
        </p:spPr>
        <p:txBody>
          <a:bodyPr/>
          <a:lstStyle/>
          <a:p>
            <a:endParaRPr lang="fr-FR"/>
          </a:p>
        </p:txBody>
      </p:sp>
      <p:sp>
        <p:nvSpPr>
          <p:cNvPr id="13" name="Freeform 13"/>
          <p:cNvSpPr/>
          <p:nvPr/>
        </p:nvSpPr>
        <p:spPr>
          <a:xfrm>
            <a:off x="3184811" y="9673046"/>
            <a:ext cx="1247952" cy="1642042"/>
          </a:xfrm>
          <a:custGeom>
            <a:avLst/>
            <a:gdLst/>
            <a:ahLst/>
            <a:cxnLst/>
            <a:rect l="l" t="t" r="r" b="b"/>
            <a:pathLst>
              <a:path w="1247952" h="1642042">
                <a:moveTo>
                  <a:pt x="0" y="0"/>
                </a:moveTo>
                <a:lnTo>
                  <a:pt x="1247952" y="0"/>
                </a:lnTo>
                <a:lnTo>
                  <a:pt x="1247952" y="1642042"/>
                </a:lnTo>
                <a:lnTo>
                  <a:pt x="0" y="1642042"/>
                </a:lnTo>
                <a:lnTo>
                  <a:pt x="0" y="0"/>
                </a:lnTo>
                <a:close/>
              </a:path>
            </a:pathLst>
          </a:custGeom>
          <a:blipFill>
            <a:blip r:embed="rId13"/>
            <a:stretch>
              <a:fillRect/>
            </a:stretch>
          </a:blipFill>
        </p:spPr>
        <p:txBody>
          <a:bodyPr/>
          <a:lstStyle/>
          <a:p>
            <a:endParaRPr lang="fr-FR"/>
          </a:p>
        </p:txBody>
      </p:sp>
      <p:sp>
        <p:nvSpPr>
          <p:cNvPr id="14" name="TextBox 14"/>
          <p:cNvSpPr txBox="1"/>
          <p:nvPr/>
        </p:nvSpPr>
        <p:spPr>
          <a:xfrm>
            <a:off x="3020377" y="606425"/>
            <a:ext cx="4246245" cy="701675"/>
          </a:xfrm>
          <a:prstGeom prst="rect">
            <a:avLst/>
          </a:prstGeom>
        </p:spPr>
        <p:txBody>
          <a:bodyPr lIns="0" tIns="0" rIns="0" bIns="0" rtlCol="0" anchor="t">
            <a:spAutoFit/>
          </a:bodyPr>
          <a:lstStyle/>
          <a:p>
            <a:pPr algn="ctr">
              <a:lnSpc>
                <a:spcPts val="2800"/>
              </a:lnSpc>
            </a:pPr>
            <a:r>
              <a:rPr lang="en-US" sz="2000">
                <a:solidFill>
                  <a:srgbClr val="6D876D"/>
                </a:solidFill>
                <a:latin typeface="29LT Riwaya Informal"/>
                <a:ea typeface="29LT Riwaya Informal"/>
                <a:cs typeface="29LT Riwaya Informal"/>
                <a:sym typeface="29LT Riwaya Informal"/>
              </a:rPr>
              <a:t>LES ANNIVERSAIRES DU MOIS DE AVRIL</a:t>
            </a:r>
          </a:p>
          <a:p>
            <a:pPr algn="ctr">
              <a:lnSpc>
                <a:spcPts val="2800"/>
              </a:lnSpc>
              <a:spcBef>
                <a:spcPct val="0"/>
              </a:spcBef>
            </a:pPr>
            <a:endParaRPr lang="en-US" sz="2000">
              <a:solidFill>
                <a:srgbClr val="6D876D"/>
              </a:solidFill>
              <a:latin typeface="29LT Riwaya Informal"/>
              <a:ea typeface="29LT Riwaya Informal"/>
              <a:cs typeface="29LT Riwaya Informal"/>
              <a:sym typeface="29LT Riwaya Informal"/>
            </a:endParaRPr>
          </a:p>
        </p:txBody>
      </p:sp>
      <p:sp>
        <p:nvSpPr>
          <p:cNvPr id="15" name="TextBox 15"/>
          <p:cNvSpPr txBox="1"/>
          <p:nvPr/>
        </p:nvSpPr>
        <p:spPr>
          <a:xfrm>
            <a:off x="2046827" y="1686485"/>
            <a:ext cx="6062788" cy="1921510"/>
          </a:xfrm>
          <a:prstGeom prst="rect">
            <a:avLst/>
          </a:prstGeom>
        </p:spPr>
        <p:txBody>
          <a:bodyPr lIns="0" tIns="0" rIns="0" bIns="0" rtlCol="0" anchor="t">
            <a:spAutoFit/>
          </a:bodyPr>
          <a:lstStyle/>
          <a:p>
            <a:pPr algn="just">
              <a:lnSpc>
                <a:spcPts val="2239"/>
              </a:lnSpc>
            </a:pPr>
            <a:r>
              <a:rPr lang="en-US" sz="1599">
                <a:solidFill>
                  <a:srgbClr val="6D876D"/>
                </a:solidFill>
                <a:latin typeface="29LT Riwaya Informal"/>
                <a:ea typeface="29LT Riwaya Informal"/>
                <a:cs typeface="29LT Riwaya Informal"/>
                <a:sym typeface="29LT Riwaya Informal"/>
              </a:rPr>
              <a:t>En ce mois d’avril, nous avons partagé un agréable moment de fête à l’occasion des anniversaires de plusieurs résidents. L’animation musicale a été assurée par la chanteuse Lucile Bernard, qui a créé une ambiance joyeuse et chaleureuse.</a:t>
            </a:r>
          </a:p>
          <a:p>
            <a:pPr algn="just">
              <a:lnSpc>
                <a:spcPts val="2239"/>
              </a:lnSpc>
              <a:spcBef>
                <a:spcPct val="0"/>
              </a:spcBef>
            </a:pPr>
            <a:r>
              <a:rPr lang="en-US" sz="1599">
                <a:solidFill>
                  <a:srgbClr val="6D876D"/>
                </a:solidFill>
                <a:latin typeface="29LT Riwaya Informal"/>
                <a:ea typeface="29LT Riwaya Informal"/>
                <a:cs typeface="29LT Riwaya Informal"/>
                <a:sym typeface="29LT Riwaya Informal"/>
              </a:rPr>
              <a:t>Un après-midi convivial a ainsi été organisé au kiosque, réunissant résidents, familles et professionnels autour d’un goûter gourmand, ponctué d’échanges, de rires et de beaux instants de convivialité.</a:t>
            </a:r>
          </a:p>
        </p:txBody>
      </p:sp>
      <p:sp>
        <p:nvSpPr>
          <p:cNvPr id="16" name="TextBox 16"/>
          <p:cNvSpPr txBox="1"/>
          <p:nvPr/>
        </p:nvSpPr>
        <p:spPr>
          <a:xfrm>
            <a:off x="3437215" y="3879270"/>
            <a:ext cx="3412569" cy="1369060"/>
          </a:xfrm>
          <a:prstGeom prst="rect">
            <a:avLst/>
          </a:prstGeom>
        </p:spPr>
        <p:txBody>
          <a:bodyPr lIns="0" tIns="0" rIns="0" bIns="0" rtlCol="0" anchor="t">
            <a:spAutoFit/>
          </a:bodyPr>
          <a:lstStyle/>
          <a:p>
            <a:pPr algn="ctr">
              <a:lnSpc>
                <a:spcPts val="2239"/>
              </a:lnSpc>
            </a:pPr>
            <a:r>
              <a:rPr lang="en-US" sz="1599">
                <a:solidFill>
                  <a:srgbClr val="545454"/>
                </a:solidFill>
                <a:latin typeface="29LT Riwaya Informal"/>
                <a:ea typeface="29LT Riwaya Informal"/>
                <a:cs typeface="29LT Riwaya Informal"/>
                <a:sym typeface="29LT Riwaya Informal"/>
              </a:rPr>
              <a:t>Nous souhaitons un joyeux anniversaire à </a:t>
            </a:r>
          </a:p>
          <a:p>
            <a:pPr algn="ctr">
              <a:lnSpc>
                <a:spcPts val="2239"/>
              </a:lnSpc>
            </a:pPr>
            <a:r>
              <a:rPr lang="en-US" sz="1599">
                <a:solidFill>
                  <a:srgbClr val="545454"/>
                </a:solidFill>
                <a:latin typeface="29LT Riwaya Informal"/>
                <a:ea typeface="29LT Riwaya Informal"/>
                <a:cs typeface="29LT Riwaya Informal"/>
                <a:sym typeface="29LT Riwaya Informal"/>
              </a:rPr>
              <a:t>Mme Macheret Colette qui fête ses 98 ans, </a:t>
            </a:r>
          </a:p>
          <a:p>
            <a:pPr algn="ctr">
              <a:lnSpc>
                <a:spcPts val="2239"/>
              </a:lnSpc>
            </a:pPr>
            <a:r>
              <a:rPr lang="en-US" sz="1599">
                <a:solidFill>
                  <a:srgbClr val="545454"/>
                </a:solidFill>
                <a:latin typeface="29LT Riwaya Informal"/>
                <a:ea typeface="29LT Riwaya Informal"/>
                <a:cs typeface="29LT Riwaya Informal"/>
                <a:sym typeface="29LT Riwaya Informal"/>
              </a:rPr>
              <a:t>Mr Feret Bernard qui fête ses 77 ans,</a:t>
            </a:r>
          </a:p>
          <a:p>
            <a:pPr algn="ctr">
              <a:lnSpc>
                <a:spcPts val="2239"/>
              </a:lnSpc>
            </a:pPr>
            <a:r>
              <a:rPr lang="en-US" sz="1599">
                <a:solidFill>
                  <a:srgbClr val="545454"/>
                </a:solidFill>
                <a:latin typeface="29LT Riwaya Informal"/>
                <a:ea typeface="29LT Riwaya Informal"/>
                <a:cs typeface="29LT Riwaya Informal"/>
                <a:sym typeface="29LT Riwaya Informal"/>
              </a:rPr>
              <a:t>et Mme Lacome Annie, qui fête ses 80 ans</a:t>
            </a:r>
          </a:p>
          <a:p>
            <a:pPr algn="ctr">
              <a:lnSpc>
                <a:spcPts val="2239"/>
              </a:lnSpc>
              <a:spcBef>
                <a:spcPct val="0"/>
              </a:spcBef>
            </a:pPr>
            <a:endParaRPr lang="en-US" sz="1599">
              <a:solidFill>
                <a:srgbClr val="545454"/>
              </a:solidFill>
              <a:latin typeface="29LT Riwaya Informal"/>
              <a:ea typeface="29LT Riwaya Informal"/>
              <a:cs typeface="29LT Riwaya Informal"/>
              <a:sym typeface="29LT Riwaya Inform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2920" y="7406201"/>
            <a:ext cx="3808476" cy="1503720"/>
          </a:xfrm>
          <a:custGeom>
            <a:avLst/>
            <a:gdLst/>
            <a:ahLst/>
            <a:cxnLst/>
            <a:rect l="l" t="t" r="r" b="b"/>
            <a:pathLst>
              <a:path w="3808476" h="1503720">
                <a:moveTo>
                  <a:pt x="0" y="0"/>
                </a:moveTo>
                <a:lnTo>
                  <a:pt x="3808476" y="0"/>
                </a:lnTo>
                <a:lnTo>
                  <a:pt x="3808476" y="1503721"/>
                </a:lnTo>
                <a:lnTo>
                  <a:pt x="0" y="1503721"/>
                </a:lnTo>
                <a:lnTo>
                  <a:pt x="0" y="0"/>
                </a:lnTo>
                <a:close/>
              </a:path>
            </a:pathLst>
          </a:custGeom>
          <a:blipFill>
            <a:blip r:embed="rId2"/>
            <a:stretch>
              <a:fillRect t="-59726" r="-10498" b="-50167"/>
            </a:stretch>
          </a:blipFill>
        </p:spPr>
        <p:txBody>
          <a:bodyPr/>
          <a:lstStyle/>
          <a:p>
            <a:endParaRPr lang="fr-FR"/>
          </a:p>
        </p:txBody>
      </p:sp>
      <p:sp>
        <p:nvSpPr>
          <p:cNvPr id="3" name="Freeform 3"/>
          <p:cNvSpPr/>
          <p:nvPr/>
        </p:nvSpPr>
        <p:spPr>
          <a:xfrm>
            <a:off x="4509982" y="3618602"/>
            <a:ext cx="2433261" cy="2810773"/>
          </a:xfrm>
          <a:custGeom>
            <a:avLst/>
            <a:gdLst/>
            <a:ahLst/>
            <a:cxnLst/>
            <a:rect l="l" t="t" r="r" b="b"/>
            <a:pathLst>
              <a:path w="2433261" h="2810773">
                <a:moveTo>
                  <a:pt x="0" y="0"/>
                </a:moveTo>
                <a:lnTo>
                  <a:pt x="2433260" y="0"/>
                </a:lnTo>
                <a:lnTo>
                  <a:pt x="2433260" y="2810773"/>
                </a:lnTo>
                <a:lnTo>
                  <a:pt x="0" y="2810773"/>
                </a:lnTo>
                <a:lnTo>
                  <a:pt x="0" y="0"/>
                </a:lnTo>
                <a:close/>
              </a:path>
            </a:pathLst>
          </a:custGeom>
          <a:blipFill>
            <a:blip r:embed="rId3"/>
            <a:stretch>
              <a:fillRect b="-15425"/>
            </a:stretch>
          </a:blipFill>
        </p:spPr>
        <p:txBody>
          <a:bodyPr/>
          <a:lstStyle/>
          <a:p>
            <a:endParaRPr lang="fr-FR"/>
          </a:p>
        </p:txBody>
      </p:sp>
      <p:sp>
        <p:nvSpPr>
          <p:cNvPr id="4" name="Freeform 4"/>
          <p:cNvSpPr/>
          <p:nvPr/>
        </p:nvSpPr>
        <p:spPr>
          <a:xfrm>
            <a:off x="4743327" y="6572481"/>
            <a:ext cx="1966570" cy="3364366"/>
          </a:xfrm>
          <a:custGeom>
            <a:avLst/>
            <a:gdLst/>
            <a:ahLst/>
            <a:cxnLst/>
            <a:rect l="l" t="t" r="r" b="b"/>
            <a:pathLst>
              <a:path w="1966570" h="3364366">
                <a:moveTo>
                  <a:pt x="0" y="0"/>
                </a:moveTo>
                <a:lnTo>
                  <a:pt x="1966570" y="0"/>
                </a:lnTo>
                <a:lnTo>
                  <a:pt x="1966570" y="3364366"/>
                </a:lnTo>
                <a:lnTo>
                  <a:pt x="0" y="3364366"/>
                </a:lnTo>
                <a:lnTo>
                  <a:pt x="0" y="0"/>
                </a:lnTo>
                <a:close/>
              </a:path>
            </a:pathLst>
          </a:custGeom>
          <a:blipFill>
            <a:blip r:embed="rId4"/>
            <a:stretch>
              <a:fillRect b="-29814"/>
            </a:stretch>
          </a:blipFill>
        </p:spPr>
        <p:txBody>
          <a:bodyPr/>
          <a:lstStyle/>
          <a:p>
            <a:endParaRPr lang="fr-FR"/>
          </a:p>
        </p:txBody>
      </p:sp>
      <p:sp>
        <p:nvSpPr>
          <p:cNvPr id="5" name="Freeform 5"/>
          <p:cNvSpPr/>
          <p:nvPr/>
        </p:nvSpPr>
        <p:spPr>
          <a:xfrm>
            <a:off x="922287" y="3022751"/>
            <a:ext cx="3366913" cy="1516058"/>
          </a:xfrm>
          <a:custGeom>
            <a:avLst/>
            <a:gdLst/>
            <a:ahLst/>
            <a:cxnLst/>
            <a:rect l="l" t="t" r="r" b="b"/>
            <a:pathLst>
              <a:path w="3366913" h="1516058">
                <a:moveTo>
                  <a:pt x="0" y="0"/>
                </a:moveTo>
                <a:lnTo>
                  <a:pt x="3366913" y="0"/>
                </a:lnTo>
                <a:lnTo>
                  <a:pt x="3366913" y="1516058"/>
                </a:lnTo>
                <a:lnTo>
                  <a:pt x="0" y="1516058"/>
                </a:lnTo>
                <a:lnTo>
                  <a:pt x="0" y="0"/>
                </a:lnTo>
                <a:close/>
              </a:path>
            </a:pathLst>
          </a:custGeom>
          <a:blipFill>
            <a:blip r:embed="rId5"/>
            <a:stretch>
              <a:fillRect/>
            </a:stretch>
          </a:blipFill>
        </p:spPr>
        <p:txBody>
          <a:bodyPr/>
          <a:lstStyle/>
          <a:p>
            <a:endParaRPr lang="fr-FR"/>
          </a:p>
        </p:txBody>
      </p:sp>
      <p:sp>
        <p:nvSpPr>
          <p:cNvPr id="6" name="Freeform 6"/>
          <p:cNvSpPr/>
          <p:nvPr/>
        </p:nvSpPr>
        <p:spPr>
          <a:xfrm>
            <a:off x="7040848" y="9253836"/>
            <a:ext cx="2191590" cy="2576214"/>
          </a:xfrm>
          <a:custGeom>
            <a:avLst/>
            <a:gdLst/>
            <a:ahLst/>
            <a:cxnLst/>
            <a:rect l="l" t="t" r="r" b="b"/>
            <a:pathLst>
              <a:path w="2191590" h="2576214">
                <a:moveTo>
                  <a:pt x="0" y="0"/>
                </a:moveTo>
                <a:lnTo>
                  <a:pt x="2191590" y="0"/>
                </a:lnTo>
                <a:lnTo>
                  <a:pt x="2191590" y="2576214"/>
                </a:lnTo>
                <a:lnTo>
                  <a:pt x="0" y="2576214"/>
                </a:lnTo>
                <a:lnTo>
                  <a:pt x="0" y="0"/>
                </a:lnTo>
                <a:close/>
              </a:path>
            </a:pathLst>
          </a:custGeom>
          <a:blipFill>
            <a:blip r:embed="rId6"/>
            <a:stretch>
              <a:fillRect b="-13426"/>
            </a:stretch>
          </a:blipFill>
        </p:spPr>
        <p:txBody>
          <a:bodyPr/>
          <a:lstStyle/>
          <a:p>
            <a:endParaRPr lang="fr-FR"/>
          </a:p>
        </p:txBody>
      </p:sp>
      <p:sp>
        <p:nvSpPr>
          <p:cNvPr id="7" name="Freeform 7"/>
          <p:cNvSpPr/>
          <p:nvPr/>
        </p:nvSpPr>
        <p:spPr>
          <a:xfrm>
            <a:off x="2791561" y="76821"/>
            <a:ext cx="4703879" cy="2837657"/>
          </a:xfrm>
          <a:custGeom>
            <a:avLst/>
            <a:gdLst/>
            <a:ahLst/>
            <a:cxnLst/>
            <a:rect l="l" t="t" r="r" b="b"/>
            <a:pathLst>
              <a:path w="4703879" h="2837657">
                <a:moveTo>
                  <a:pt x="0" y="0"/>
                </a:moveTo>
                <a:lnTo>
                  <a:pt x="4703878" y="0"/>
                </a:lnTo>
                <a:lnTo>
                  <a:pt x="4703878" y="2837657"/>
                </a:lnTo>
                <a:lnTo>
                  <a:pt x="0" y="2837657"/>
                </a:lnTo>
                <a:lnTo>
                  <a:pt x="0" y="0"/>
                </a:lnTo>
                <a:close/>
              </a:path>
            </a:pathLst>
          </a:custGeom>
          <a:blipFill>
            <a:blip r:embed="rId7"/>
            <a:stretch>
              <a:fillRect l="-838" t="-5723" r="-838"/>
            </a:stretch>
          </a:blipFill>
        </p:spPr>
        <p:txBody>
          <a:bodyPr/>
          <a:lstStyle/>
          <a:p>
            <a:endParaRPr lang="fr-FR"/>
          </a:p>
        </p:txBody>
      </p:sp>
      <p:sp>
        <p:nvSpPr>
          <p:cNvPr id="8" name="Freeform 8"/>
          <p:cNvSpPr/>
          <p:nvPr/>
        </p:nvSpPr>
        <p:spPr>
          <a:xfrm>
            <a:off x="701506" y="5386534"/>
            <a:ext cx="4467318" cy="1642042"/>
          </a:xfrm>
          <a:custGeom>
            <a:avLst/>
            <a:gdLst/>
            <a:ahLst/>
            <a:cxnLst/>
            <a:rect l="l" t="t" r="r" b="b"/>
            <a:pathLst>
              <a:path w="4467318" h="1642042">
                <a:moveTo>
                  <a:pt x="0" y="0"/>
                </a:moveTo>
                <a:lnTo>
                  <a:pt x="4467317" y="0"/>
                </a:lnTo>
                <a:lnTo>
                  <a:pt x="4467317" y="1642042"/>
                </a:lnTo>
                <a:lnTo>
                  <a:pt x="0" y="1642042"/>
                </a:lnTo>
                <a:lnTo>
                  <a:pt x="0" y="0"/>
                </a:lnTo>
                <a:close/>
              </a:path>
            </a:pathLst>
          </a:custGeom>
          <a:blipFill>
            <a:blip r:embed="rId8"/>
            <a:stretch>
              <a:fillRect t="-71997" b="-185974"/>
            </a:stretch>
          </a:blipFill>
        </p:spPr>
        <p:txBody>
          <a:bodyPr/>
          <a:lstStyle/>
          <a:p>
            <a:endParaRPr lang="fr-FR"/>
          </a:p>
        </p:txBody>
      </p:sp>
      <p:sp>
        <p:nvSpPr>
          <p:cNvPr id="9" name="TextBox 9"/>
          <p:cNvSpPr txBox="1"/>
          <p:nvPr/>
        </p:nvSpPr>
        <p:spPr>
          <a:xfrm>
            <a:off x="3695802" y="630555"/>
            <a:ext cx="3136752" cy="1544320"/>
          </a:xfrm>
          <a:prstGeom prst="rect">
            <a:avLst/>
          </a:prstGeom>
        </p:spPr>
        <p:txBody>
          <a:bodyPr lIns="0" tIns="0" rIns="0" bIns="0" rtlCol="0" anchor="t">
            <a:spAutoFit/>
          </a:bodyPr>
          <a:lstStyle/>
          <a:p>
            <a:pPr algn="ctr">
              <a:lnSpc>
                <a:spcPts val="3079"/>
              </a:lnSpc>
              <a:spcBef>
                <a:spcPct val="0"/>
              </a:spcBef>
            </a:pPr>
            <a:r>
              <a:rPr lang="en-US" sz="2199">
                <a:solidFill>
                  <a:srgbClr val="716D69"/>
                </a:solidFill>
                <a:latin typeface="29LT Riwaya Informal"/>
                <a:ea typeface="29LT Riwaya Informal"/>
                <a:cs typeface="29LT Riwaya Informal"/>
                <a:sym typeface="29LT Riwaya Informal"/>
              </a:rPr>
              <a:t>SORTIE INTERGÉNÉRATIONNELLE AU LAC BLEU </a:t>
            </a:r>
          </a:p>
          <a:p>
            <a:pPr algn="ctr">
              <a:lnSpc>
                <a:spcPts val="3079"/>
              </a:lnSpc>
              <a:spcBef>
                <a:spcPct val="0"/>
              </a:spcBef>
            </a:pPr>
            <a:r>
              <a:rPr lang="en-US" sz="2199">
                <a:solidFill>
                  <a:srgbClr val="716D69"/>
                </a:solidFill>
                <a:latin typeface="29LT Riwaya Informal"/>
                <a:ea typeface="29LT Riwaya Informal"/>
                <a:cs typeface="29LT Riwaya Informal"/>
                <a:sym typeface="29LT Riwaya Informal"/>
              </a:rPr>
              <a:t>DE LÉOGNAN</a:t>
            </a:r>
          </a:p>
        </p:txBody>
      </p:sp>
      <p:sp>
        <p:nvSpPr>
          <p:cNvPr id="10" name="TextBox 10"/>
          <p:cNvSpPr txBox="1"/>
          <p:nvPr/>
        </p:nvSpPr>
        <p:spPr>
          <a:xfrm>
            <a:off x="742920" y="4995413"/>
            <a:ext cx="3671811" cy="5236210"/>
          </a:xfrm>
          <a:prstGeom prst="rect">
            <a:avLst/>
          </a:prstGeom>
        </p:spPr>
        <p:txBody>
          <a:bodyPr lIns="0" tIns="0" rIns="0" bIns="0" rtlCol="0" anchor="t">
            <a:spAutoFit/>
          </a:bodyPr>
          <a:lstStyle/>
          <a:p>
            <a:pPr algn="just">
              <a:lnSpc>
                <a:spcPts val="2239"/>
              </a:lnSpc>
              <a:spcBef>
                <a:spcPct val="0"/>
              </a:spcBef>
            </a:pPr>
            <a:r>
              <a:rPr lang="en-US" sz="1599">
                <a:solidFill>
                  <a:srgbClr val="6C8043"/>
                </a:solidFill>
                <a:latin typeface="29LT Riwaya Informal"/>
                <a:ea typeface="29LT Riwaya Informal"/>
                <a:cs typeface="29LT Riwaya Informal"/>
                <a:sym typeface="29LT Riwaya Informal"/>
              </a:rPr>
              <a:t>Les résidents de l’EHPAD ont eu le plaisir de participer à une belle sortie au Lac Bleu de Léognan, placée sous le signe de la convivialité  avec les jeunes de l’ADAPEI du foyer occupationnel Bois Joli de Cestas. Ce moment a permis de beaux échanges intergénérationnels, simples et spontanés, autour d’activités et de moments de détente.</a:t>
            </a: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endParaRPr lang="en-US" sz="1599">
              <a:solidFill>
                <a:srgbClr val="6C8043"/>
              </a:solidFill>
              <a:latin typeface="29LT Riwaya Informal"/>
              <a:ea typeface="29LT Riwaya Informal"/>
              <a:cs typeface="29LT Riwaya Informal"/>
              <a:sym typeface="29LT Riwaya Informal"/>
            </a:endParaRPr>
          </a:p>
          <a:p>
            <a:pPr algn="just">
              <a:lnSpc>
                <a:spcPts val="2239"/>
              </a:lnSpc>
              <a:spcBef>
                <a:spcPct val="0"/>
              </a:spcBef>
            </a:pPr>
            <a:r>
              <a:rPr lang="en-US" sz="1599">
                <a:solidFill>
                  <a:srgbClr val="6C8043"/>
                </a:solidFill>
                <a:latin typeface="29LT Riwaya Informal"/>
                <a:ea typeface="29LT Riwaya Informal"/>
                <a:cs typeface="29LT Riwaya Informal"/>
                <a:sym typeface="29LT Riwaya Informal"/>
              </a:rPr>
              <a:t>Le  pique-nique a été particulièrement apprécié de tous. Un grand merci à l’équipe de restauration pour la préparation de ce repas généreux et savoureux.</a:t>
            </a:r>
          </a:p>
        </p:txBody>
      </p:sp>
      <p:sp>
        <p:nvSpPr>
          <p:cNvPr id="11" name="TextBox 11"/>
          <p:cNvSpPr txBox="1"/>
          <p:nvPr/>
        </p:nvSpPr>
        <p:spPr>
          <a:xfrm>
            <a:off x="7040848" y="2885903"/>
            <a:ext cx="2499092" cy="5788660"/>
          </a:xfrm>
          <a:prstGeom prst="rect">
            <a:avLst/>
          </a:prstGeom>
        </p:spPr>
        <p:txBody>
          <a:bodyPr lIns="0" tIns="0" rIns="0" bIns="0" rtlCol="0" anchor="t">
            <a:spAutoFit/>
          </a:bodyPr>
          <a:lstStyle/>
          <a:p>
            <a:pPr algn="just">
              <a:lnSpc>
                <a:spcPts val="2239"/>
              </a:lnSpc>
              <a:spcBef>
                <a:spcPct val="0"/>
              </a:spcBef>
            </a:pPr>
            <a:r>
              <a:rPr lang="en-US" sz="1599">
                <a:solidFill>
                  <a:srgbClr val="6C8043"/>
                </a:solidFill>
                <a:latin typeface="29LT Riwaya Informal"/>
                <a:ea typeface="29LT Riwaya Informal"/>
                <a:cs typeface="29LT Riwaya Informal"/>
                <a:sym typeface="29LT Riwaya Informal"/>
              </a:rPr>
              <a:t>Le soleil s’est fait discret , mais nous avons tout de même pu profiter d’une belle journée avec différentes activités. Certains résidents ont joué une partie de pétanque, dans une ambiance détendue et joyeuse, aussi certains ont pu faire une promenade autour du lac, appréciant le cadre naturel et le calme du site.</a:t>
            </a:r>
          </a:p>
          <a:p>
            <a:pPr algn="just">
              <a:lnSpc>
                <a:spcPts val="2239"/>
              </a:lnSpc>
              <a:spcBef>
                <a:spcPct val="0"/>
              </a:spcBef>
            </a:pPr>
            <a:r>
              <a:rPr lang="en-US" sz="1599">
                <a:solidFill>
                  <a:srgbClr val="6C8043"/>
                </a:solidFill>
                <a:latin typeface="29LT Riwaya Informal"/>
                <a:ea typeface="29LT Riwaya Informal"/>
                <a:cs typeface="29LT Riwaya Informal"/>
                <a:sym typeface="29LT Riwaya Informal"/>
              </a:rPr>
              <a:t>Cette journée a également été marquée par de nombreux rires, notamment grâce à Madame Georges et Madame Tessier, qui ont accepté de tester les agrès de musculation installés dans le parc. Leur bonne humeur et leur spontanéité ont amusé l’ensemble du groupe!</a:t>
            </a:r>
          </a:p>
        </p:txBody>
      </p:sp>
      <p:sp>
        <p:nvSpPr>
          <p:cNvPr id="12" name="TextBox 12"/>
          <p:cNvSpPr txBox="1"/>
          <p:nvPr/>
        </p:nvSpPr>
        <p:spPr>
          <a:xfrm>
            <a:off x="1375692" y="10737215"/>
            <a:ext cx="5334205" cy="1092835"/>
          </a:xfrm>
          <a:prstGeom prst="rect">
            <a:avLst/>
          </a:prstGeom>
        </p:spPr>
        <p:txBody>
          <a:bodyPr lIns="0" tIns="0" rIns="0" bIns="0" rtlCol="0" anchor="t">
            <a:spAutoFit/>
          </a:bodyPr>
          <a:lstStyle/>
          <a:p>
            <a:pPr algn="ctr">
              <a:lnSpc>
                <a:spcPts val="2239"/>
              </a:lnSpc>
              <a:spcBef>
                <a:spcPct val="0"/>
              </a:spcBef>
            </a:pPr>
            <a:r>
              <a:rPr lang="en-US" sz="1599">
                <a:solidFill>
                  <a:srgbClr val="393B29"/>
                </a:solidFill>
                <a:latin typeface="29LT Riwaya Informal"/>
                <a:ea typeface="29LT Riwaya Informal"/>
                <a:cs typeface="29LT Riwaya Informal"/>
                <a:sym typeface="29LT Riwaya Informal"/>
              </a:rPr>
              <a:t>Nous repartons avec des moments de complicité, des échanges et le plaisir d’avoir partagé une journée différente, en dehors du quotidien.</a:t>
            </a:r>
          </a:p>
          <a:p>
            <a:pPr algn="ctr">
              <a:lnSpc>
                <a:spcPts val="2239"/>
              </a:lnSpc>
              <a:spcBef>
                <a:spcPct val="0"/>
              </a:spcBef>
            </a:pPr>
            <a:r>
              <a:rPr lang="en-US" sz="1599">
                <a:solidFill>
                  <a:srgbClr val="393B29"/>
                </a:solidFill>
                <a:latin typeface="29LT Riwaya Informal"/>
                <a:ea typeface="29LT Riwaya Informal"/>
                <a:cs typeface="29LT Riwaya Informal"/>
                <a:sym typeface="29LT Riwaya Informal"/>
              </a:rPr>
              <a:t>Une expérience à renouveler sans hésitation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6B6E5C8AC804459D9591519003F850" ma:contentTypeVersion="16" ma:contentTypeDescription="Crée un document." ma:contentTypeScope="" ma:versionID="870d505dca13dfc7a87a49715e04530d">
  <xsd:schema xmlns:xsd="http://www.w3.org/2001/XMLSchema" xmlns:xs="http://www.w3.org/2001/XMLSchema" xmlns:p="http://schemas.microsoft.com/office/2006/metadata/properties" xmlns:ns2="88749054-54be-4401-a008-6ffc51ae6cbd" xmlns:ns3="d598531d-4ac8-484b-920e-9609a70844e6" targetNamespace="http://schemas.microsoft.com/office/2006/metadata/properties" ma:root="true" ma:fieldsID="8a3b7542413c4d9fff973b7711768b15" ns2:_="" ns3:_="">
    <xsd:import namespace="88749054-54be-4401-a008-6ffc51ae6cbd"/>
    <xsd:import namespace="d598531d-4ac8-484b-920e-9609a70844e6"/>
    <xsd:element name="properties">
      <xsd:complexType>
        <xsd:sequence>
          <xsd:element name="documentManagement">
            <xsd:complexType>
              <xsd:all>
                <xsd:element ref="ns2:SharedWithUsers" minOccurs="0"/>
                <xsd:element ref="ns2:SharedWithDetails" minOccurs="0"/>
                <xsd:element ref="ns3:_Flow_SignoffStatu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749054-54be-4401-a008-6ffc51ae6cbd"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2bea2d4f-1e29-4b71-b712-3e7b688a2a91}" ma:internalName="TaxCatchAll" ma:showField="CatchAllData" ma:web="88749054-54be-4401-a008-6ffc51ae6c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98531d-4ac8-484b-920e-9609a70844e6" elementFormDefault="qualified">
    <xsd:import namespace="http://schemas.microsoft.com/office/2006/documentManagement/types"/>
    <xsd:import namespace="http://schemas.microsoft.com/office/infopath/2007/PartnerControls"/>
    <xsd:element name="_Flow_SignoffStatus" ma:index="10" nillable="true" ma:displayName="État de validation" ma:internalName="_x00c9_tat_x0020_de_x0020_validation">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d94986b-a8be-4a97-ba04-b508224d869a"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598531d-4ac8-484b-920e-9609a70844e6" xsi:nil="true"/>
    <lcf76f155ced4ddcb4097134ff3c332f xmlns="d598531d-4ac8-484b-920e-9609a70844e6">
      <Terms xmlns="http://schemas.microsoft.com/office/infopath/2007/PartnerControls"/>
    </lcf76f155ced4ddcb4097134ff3c332f>
    <TaxCatchAll xmlns="88749054-54be-4401-a008-6ffc51ae6cb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AD175D-794E-4D40-87CA-13D0C0387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749054-54be-4401-a008-6ffc51ae6cbd"/>
    <ds:schemaRef ds:uri="d598531d-4ac8-484b-920e-9609a70844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B70347-97AB-46B2-890D-0038A8389842}">
  <ds:schemaRefs>
    <ds:schemaRef ds:uri="http://schemas.microsoft.com/office/2006/metadata/properties"/>
    <ds:schemaRef ds:uri="http://schemas.microsoft.com/office/infopath/2007/PartnerControls"/>
    <ds:schemaRef ds:uri="d598531d-4ac8-484b-920e-9609a70844e6"/>
    <ds:schemaRef ds:uri="88749054-54be-4401-a008-6ffc51ae6cbd"/>
  </ds:schemaRefs>
</ds:datastoreItem>
</file>

<file path=customXml/itemProps3.xml><?xml version="1.0" encoding="utf-8"?>
<ds:datastoreItem xmlns:ds="http://schemas.openxmlformats.org/officeDocument/2006/customXml" ds:itemID="{0A42E5DA-48CC-409E-AD00-01E5BB1676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3017</Words>
  <Application>Microsoft Office PowerPoint</Application>
  <PresentationFormat>Personnalisé</PresentationFormat>
  <Paragraphs>211</Paragraphs>
  <Slides>18</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Archivo Black</vt:lpstr>
      <vt:lpstr>29LT Riwaya Informal</vt:lpstr>
      <vt:lpstr>Calibri</vt:lpstr>
      <vt:lpstr>Simonetta</vt:lpstr>
      <vt:lpstr>Arial</vt:lpstr>
      <vt:lpstr>Anton</vt:lpstr>
      <vt:lpstr>Vintage Goods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petit journal Avril 2026</dc:title>
  <cp:lastModifiedBy>Laëtitia LOPEZ</cp:lastModifiedBy>
  <cp:revision>1</cp:revision>
  <dcterms:created xsi:type="dcterms:W3CDTF">2006-08-16T00:00:00Z</dcterms:created>
  <dcterms:modified xsi:type="dcterms:W3CDTF">2026-05-19T13:09:50Z</dcterms:modified>
  <dc:identifier>DAHGvgYP03Y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0x010100776B6E5C8AC804459D9591519003F850</vt:lpwstr>
  </property>
</Properties>
</file>